
<file path=[Content_Types].xml><?xml version="1.0" encoding="utf-8"?>
<Types xmlns="http://schemas.openxmlformats.org/package/2006/content-types">
  <Default Extension="com" ContentType="image/jpeg"/>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7" r:id="rId3"/>
    <p:sldId id="258" r:id="rId4"/>
    <p:sldId id="269" r:id="rId5"/>
    <p:sldId id="259" r:id="rId6"/>
    <p:sldId id="260" r:id="rId7"/>
    <p:sldId id="261" r:id="rId8"/>
    <p:sldId id="262" r:id="rId9"/>
    <p:sldId id="264" r:id="rId10"/>
    <p:sldId id="265" r:id="rId11"/>
    <p:sldId id="266" r:id="rId12"/>
    <p:sldId id="267" r:id="rId13"/>
    <p:sldId id="263" r:id="rId14"/>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do Levalleux" initials="LL" lastIdx="1" clrIdx="0">
    <p:extLst>
      <p:ext uri="{19B8F6BF-5375-455C-9EA6-DF929625EA0E}">
        <p15:presenceInfo xmlns:p15="http://schemas.microsoft.com/office/powerpoint/2012/main" userId="2340d2e18d4d49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C8ADB"/>
    <a:srgbClr val="D6A387"/>
    <a:srgbClr val="723C39"/>
    <a:srgbClr val="CCD2D2"/>
    <a:srgbClr val="AAAAA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8" autoAdjust="0"/>
    <p:restoredTop sz="48731" autoAdjust="0"/>
  </p:normalViewPr>
  <p:slideViewPr>
    <p:cSldViewPr snapToGrid="0">
      <p:cViewPr varScale="1">
        <p:scale>
          <a:sx n="60" d="100"/>
          <a:sy n="60" d="100"/>
        </p:scale>
        <p:origin x="1416" y="108"/>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commentAuthors" Target="commentAuthors.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5-04T16:10:15.865"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B95E2D-2E1D-44E4-BABF-9AAF178FCDA7}" type="datetimeFigureOut">
              <a:rPr lang="en-GB" smtClean="0"/>
              <a:t>11/05/2020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B162-2F63-4717-BC6D-36DC13B7E3F1}" type="slidenum">
              <a:rPr lang="en-GB" smtClean="0"/>
              <a:t>‹#›</a:t>
            </a:fld>
            <a:endParaRPr lang="en-GB"/>
          </a:p>
        </p:txBody>
      </p:sp>
    </p:spTree>
    <p:extLst>
      <p:ext uri="{BB962C8B-B14F-4D97-AF65-F5344CB8AC3E}">
        <p14:creationId xmlns:p14="http://schemas.microsoft.com/office/powerpoint/2010/main" val="34931088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During the last few months, while the COVID-19 pandemic was spreading over the entire world, we’ve started to see lots of press articles, showing the temptation for authorities to deploy global geolocation tracking systems, in order to fight against the pandemic.</a:t>
            </a:r>
          </a:p>
          <a:p>
            <a:endParaRPr lang="en-GB" dirty="0"/>
          </a:p>
          <a:p>
            <a:r>
              <a:rPr lang="en-GB" dirty="0"/>
              <a:t>We feel very concern about how these systems threaten the privacy of individuals and would open the door for excessive usage/exploitation of this massive private data collection.</a:t>
            </a:r>
          </a:p>
          <a:p>
            <a:endParaRPr lang="en-GB" dirty="0"/>
          </a:p>
          <a:p>
            <a:r>
              <a:rPr lang="en-GB" dirty="0"/>
              <a:t>Our contribution to STOP-COVID-19 hackathon is a technical proposal and a prototype for a solution that would give the expected benefits of a global geolocation tracking system, but preserving as much as possible the individual privacy.</a:t>
            </a:r>
          </a:p>
          <a:p>
            <a:endParaRPr lang="en-GB" dirty="0"/>
          </a:p>
          <a:p>
            <a:r>
              <a:rPr lang="en-GB" dirty="0"/>
              <a:t>We called it PLOT, standing for Private Location Tracking</a:t>
            </a:r>
          </a:p>
          <a:p>
            <a:endParaRPr lang="en-GB" dirty="0"/>
          </a:p>
          <a:p>
            <a:endParaRPr lang="en-GB" dirty="0"/>
          </a:p>
        </p:txBody>
      </p:sp>
      <p:sp>
        <p:nvSpPr>
          <p:cNvPr id="4" name="Slide Number Placeholder 3"/>
          <p:cNvSpPr>
            <a:spLocks noGrp="1"/>
          </p:cNvSpPr>
          <p:nvPr>
            <p:ph type="sldNum" sz="quarter" idx="5"/>
          </p:nvPr>
        </p:nvSpPr>
        <p:spPr/>
        <p:txBody>
          <a:bodyPr/>
          <a:lstStyle/>
          <a:p>
            <a:fld id="{5071B162-2F63-4717-BC6D-36DC13B7E3F1}" type="slidenum">
              <a:rPr lang="en-GB" smtClean="0"/>
              <a:t>1</a:t>
            </a:fld>
            <a:endParaRPr lang="en-GB"/>
          </a:p>
        </p:txBody>
      </p:sp>
    </p:spTree>
    <p:extLst>
      <p:ext uri="{BB962C8B-B14F-4D97-AF65-F5344CB8AC3E}">
        <p14:creationId xmlns:p14="http://schemas.microsoft.com/office/powerpoint/2010/main" val="3679733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demo is not ready yet.</a:t>
            </a:r>
          </a:p>
          <a:p>
            <a:r>
              <a:rPr lang="en-GB" dirty="0"/>
              <a:t>But here is what we would like to show running on the submission deadline:</a:t>
            </a:r>
          </a:p>
          <a:p>
            <a:r>
              <a:rPr lang="en-GB" dirty="0"/>
              <a:t>The first one is about the location filtering.</a:t>
            </a:r>
          </a:p>
          <a:p>
            <a:r>
              <a:rPr lang="en-GB" dirty="0"/>
              <a:t>The second one is about the publication of the record by an infected individual.</a:t>
            </a:r>
          </a:p>
          <a:p>
            <a:r>
              <a:rPr lang="en-GB" dirty="0"/>
              <a:t>The third one is about checking the infection status of another individual (presumed not-infected).</a:t>
            </a:r>
          </a:p>
        </p:txBody>
      </p:sp>
      <p:sp>
        <p:nvSpPr>
          <p:cNvPr id="4" name="Slide Number Placeholder 3"/>
          <p:cNvSpPr>
            <a:spLocks noGrp="1"/>
          </p:cNvSpPr>
          <p:nvPr>
            <p:ph type="sldNum" sz="quarter" idx="5"/>
          </p:nvPr>
        </p:nvSpPr>
        <p:spPr/>
        <p:txBody>
          <a:bodyPr/>
          <a:lstStyle/>
          <a:p>
            <a:fld id="{5071B162-2F63-4717-BC6D-36DC13B7E3F1}" type="slidenum">
              <a:rPr lang="en-GB" smtClean="0"/>
              <a:t>10</a:t>
            </a:fld>
            <a:endParaRPr lang="en-GB"/>
          </a:p>
        </p:txBody>
      </p:sp>
    </p:spTree>
    <p:extLst>
      <p:ext uri="{BB962C8B-B14F-4D97-AF65-F5344CB8AC3E}">
        <p14:creationId xmlns:p14="http://schemas.microsoft.com/office/powerpoint/2010/main" val="32589004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are the outcomes of our project ?</a:t>
            </a:r>
          </a:p>
          <a:p>
            <a:r>
              <a:rPr lang="en-GB" dirty="0"/>
              <a:t>First, we have deliberately chosen to orient our proposal in such a way that we maximize the privacy protection.</a:t>
            </a:r>
            <a:br>
              <a:rPr lang="en-GB" dirty="0"/>
            </a:br>
            <a:r>
              <a:rPr lang="en-GB" dirty="0"/>
              <a:t>That means the features are limited to what is absolutely required and doesn’t threaten individuals privacy.</a:t>
            </a:r>
          </a:p>
          <a:p>
            <a:endParaRPr lang="en-GB" dirty="0"/>
          </a:p>
          <a:p>
            <a:r>
              <a:rPr lang="en-GB" dirty="0"/>
              <a:t>The second outcome is regarding the decentralization of the solution.</a:t>
            </a:r>
          </a:p>
          <a:p>
            <a:r>
              <a:rPr lang="en-GB" dirty="0"/>
              <a:t>We attempted to implement a complete decentralized solution, but we’ve faced some issues that would lead us to include a centralized service in the architecture.</a:t>
            </a:r>
          </a:p>
          <a:p>
            <a:endParaRPr lang="en-GB" dirty="0"/>
          </a:p>
          <a:p>
            <a:r>
              <a:rPr lang="en-GB" dirty="0"/>
              <a:t>That is because the ‘data merging’ supposes that someone is in charge of aggregating data from individual users.</a:t>
            </a:r>
          </a:p>
          <a:p>
            <a:r>
              <a:rPr lang="en-GB" dirty="0"/>
              <a:t>If using a smart contract on blockchain, then each transmission of an individual’s personal record (even encrypted) becomes public, so that aggregating the data is useless, because every individual data would remain visible.</a:t>
            </a:r>
          </a:p>
          <a:p>
            <a:r>
              <a:rPr lang="en-GB" dirty="0"/>
              <a:t>An alternative, would be to consider using a secret contract on the Enigma platform to keep these transaction private.</a:t>
            </a:r>
          </a:p>
          <a:p>
            <a:endParaRPr lang="en-GB" dirty="0"/>
          </a:p>
        </p:txBody>
      </p:sp>
      <p:sp>
        <p:nvSpPr>
          <p:cNvPr id="4" name="Slide Number Placeholder 3"/>
          <p:cNvSpPr>
            <a:spLocks noGrp="1"/>
          </p:cNvSpPr>
          <p:nvPr>
            <p:ph type="sldNum" sz="quarter" idx="5"/>
          </p:nvPr>
        </p:nvSpPr>
        <p:spPr/>
        <p:txBody>
          <a:bodyPr/>
          <a:lstStyle/>
          <a:p>
            <a:fld id="{5071B162-2F63-4717-BC6D-36DC13B7E3F1}" type="slidenum">
              <a:rPr lang="en-GB" smtClean="0"/>
              <a:t>11</a:t>
            </a:fld>
            <a:endParaRPr lang="en-GB"/>
          </a:p>
        </p:txBody>
      </p:sp>
    </p:spTree>
    <p:extLst>
      <p:ext uri="{BB962C8B-B14F-4D97-AF65-F5344CB8AC3E}">
        <p14:creationId xmlns:p14="http://schemas.microsoft.com/office/powerpoint/2010/main" val="4265295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To conclude, here are some further development ideas.</a:t>
            </a:r>
          </a:p>
          <a:p>
            <a:endParaRPr lang="en-GB" dirty="0"/>
          </a:p>
          <a:p>
            <a:r>
              <a:rPr lang="en-GB" dirty="0"/>
              <a:t>One remaining vulnerability we’ve identified in our system is how to prevent malicious people to publish their location records without being diagnosed as infected.</a:t>
            </a:r>
          </a:p>
          <a:p>
            <a:r>
              <a:rPr lang="en-GB" dirty="0"/>
              <a:t>This would lead to saturate the global infection record with false infected zones and would drastically cut down the system’s efficiency.</a:t>
            </a:r>
          </a:p>
          <a:p>
            <a:r>
              <a:rPr lang="en-GB" dirty="0"/>
              <a:t>A possible solution would involve trusted actors (doctors, hospitals, nurses, …) to authorize an individual to publish his record.</a:t>
            </a:r>
          </a:p>
          <a:p>
            <a:endParaRPr lang="en-GB" dirty="0"/>
          </a:p>
          <a:p>
            <a:r>
              <a:rPr lang="en-GB" dirty="0"/>
              <a:t>Finally, an improvement we’ve identified would be to incentivize people to check their infection risk level periodically (every day), in order to raise alert and trigger protective measures as soon as possible.</a:t>
            </a:r>
          </a:p>
          <a:p>
            <a:r>
              <a:rPr lang="en-GB" dirty="0"/>
              <a:t>Such incentives could be achieved by a gamification process: each day the user submits a ‘check’, he’s qualifying for a lottery, or something similar.</a:t>
            </a:r>
          </a:p>
          <a:p>
            <a:r>
              <a:rPr lang="en-GB" dirty="0"/>
              <a:t>The prizes could be provided by public or private partners (think about marketing campaigns).</a:t>
            </a:r>
          </a:p>
          <a:p>
            <a:r>
              <a:rPr lang="en-GB" dirty="0"/>
              <a:t>The prizes could also be digital non-fungible tokens (like </a:t>
            </a:r>
            <a:r>
              <a:rPr lang="en-GB" dirty="0" err="1"/>
              <a:t>Gitcoin</a:t>
            </a:r>
            <a:r>
              <a:rPr lang="en-GB" dirty="0"/>
              <a:t> Kudos, for instance).</a:t>
            </a:r>
          </a:p>
          <a:p>
            <a:endParaRPr lang="en-GB" dirty="0"/>
          </a:p>
        </p:txBody>
      </p:sp>
      <p:sp>
        <p:nvSpPr>
          <p:cNvPr id="4" name="Slide Number Placeholder 3"/>
          <p:cNvSpPr>
            <a:spLocks noGrp="1"/>
          </p:cNvSpPr>
          <p:nvPr>
            <p:ph type="sldNum" sz="quarter" idx="5"/>
          </p:nvPr>
        </p:nvSpPr>
        <p:spPr/>
        <p:txBody>
          <a:bodyPr/>
          <a:lstStyle/>
          <a:p>
            <a:fld id="{5071B162-2F63-4717-BC6D-36DC13B7E3F1}" type="slidenum">
              <a:rPr lang="en-GB" smtClean="0"/>
              <a:t>12</a:t>
            </a:fld>
            <a:endParaRPr lang="en-GB"/>
          </a:p>
        </p:txBody>
      </p:sp>
    </p:spTree>
    <p:extLst>
      <p:ext uri="{BB962C8B-B14F-4D97-AF65-F5344CB8AC3E}">
        <p14:creationId xmlns:p14="http://schemas.microsoft.com/office/powerpoint/2010/main" val="3200184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Thank you for your attention.</a:t>
            </a:r>
          </a:p>
          <a:p>
            <a:r>
              <a:rPr lang="en-GB" dirty="0"/>
              <a:t>Please ask if you have any questions.</a:t>
            </a:r>
          </a:p>
          <a:p>
            <a:endParaRPr lang="en-GB" dirty="0"/>
          </a:p>
        </p:txBody>
      </p:sp>
      <p:sp>
        <p:nvSpPr>
          <p:cNvPr id="4" name="Slide Number Placeholder 3"/>
          <p:cNvSpPr>
            <a:spLocks noGrp="1"/>
          </p:cNvSpPr>
          <p:nvPr>
            <p:ph type="sldNum" sz="quarter" idx="5"/>
          </p:nvPr>
        </p:nvSpPr>
        <p:spPr/>
        <p:txBody>
          <a:bodyPr/>
          <a:lstStyle/>
          <a:p>
            <a:fld id="{5071B162-2F63-4717-BC6D-36DC13B7E3F1}" type="slidenum">
              <a:rPr lang="en-GB" smtClean="0"/>
              <a:t>13</a:t>
            </a:fld>
            <a:endParaRPr lang="en-GB"/>
          </a:p>
        </p:txBody>
      </p:sp>
    </p:spTree>
    <p:extLst>
      <p:ext uri="{BB962C8B-B14F-4D97-AF65-F5344CB8AC3E}">
        <p14:creationId xmlns:p14="http://schemas.microsoft.com/office/powerpoint/2010/main" val="3758228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general application concept is as follow:</a:t>
            </a:r>
          </a:p>
          <a:p>
            <a:r>
              <a:rPr lang="en-GB" dirty="0"/>
              <a:t>An APP on smartphone is in charge of collecting location of people, in real-time.</a:t>
            </a:r>
          </a:p>
          <a:p>
            <a:endParaRPr lang="en-GB" dirty="0"/>
          </a:p>
          <a:p>
            <a:r>
              <a:rPr lang="en-GB" dirty="0"/>
              <a:t>Say, one day, an individual is made aware of his infection by the disease.</a:t>
            </a:r>
          </a:p>
          <a:p>
            <a:r>
              <a:rPr lang="en-GB" dirty="0"/>
              <a:t>We may suspect this person being infectious for people he has contact with in the past days.</a:t>
            </a:r>
          </a:p>
          <a:p>
            <a:r>
              <a:rPr lang="en-GB" dirty="0"/>
              <a:t>So we ask him to publish its location record for the last 15 days into a global database.</a:t>
            </a:r>
          </a:p>
          <a:p>
            <a:endParaRPr lang="en-GB" dirty="0"/>
          </a:p>
          <a:p>
            <a:r>
              <a:rPr lang="en-GB" dirty="0"/>
              <a:t>As a result, the global database is an aggregation of locations of infected people over time.</a:t>
            </a:r>
          </a:p>
          <a:p>
            <a:endParaRPr lang="en-GB" dirty="0"/>
          </a:p>
          <a:p>
            <a:r>
              <a:rPr lang="en-GB" dirty="0"/>
              <a:t>Hence, it allows anyone to check if he was at the same location at the same time than an infected person.</a:t>
            </a:r>
          </a:p>
          <a:p>
            <a:r>
              <a:rPr lang="en-GB" dirty="0"/>
              <a:t>It results an evaluation of the risk for him to have been infected in the last days.</a:t>
            </a:r>
          </a:p>
          <a:p>
            <a:r>
              <a:rPr lang="en-GB" dirty="0"/>
              <a:t>In case this risk is significant, this person would limit its social contact to reduce the risk of transmission as soon as possible, and he would take appropriate measures to preserve its own health.</a:t>
            </a:r>
          </a:p>
          <a:p>
            <a:endParaRPr lang="en-GB" dirty="0"/>
          </a:p>
        </p:txBody>
      </p:sp>
      <p:sp>
        <p:nvSpPr>
          <p:cNvPr id="4" name="Slide Number Placeholder 3"/>
          <p:cNvSpPr>
            <a:spLocks noGrp="1"/>
          </p:cNvSpPr>
          <p:nvPr>
            <p:ph type="sldNum" sz="quarter" idx="5"/>
          </p:nvPr>
        </p:nvSpPr>
        <p:spPr/>
        <p:txBody>
          <a:bodyPr/>
          <a:lstStyle/>
          <a:p>
            <a:fld id="{5071B162-2F63-4717-BC6D-36DC13B7E3F1}" type="slidenum">
              <a:rPr lang="en-GB" smtClean="0"/>
              <a:t>2</a:t>
            </a:fld>
            <a:endParaRPr lang="en-GB"/>
          </a:p>
        </p:txBody>
      </p:sp>
    </p:spTree>
    <p:extLst>
      <p:ext uri="{BB962C8B-B14F-4D97-AF65-F5344CB8AC3E}">
        <p14:creationId xmlns:p14="http://schemas.microsoft.com/office/powerpoint/2010/main" val="705873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But, there is a problem</a:t>
            </a:r>
          </a:p>
          <a:p>
            <a:r>
              <a:rPr lang="en-GB" dirty="0"/>
              <a:t>Without any precaution, such a system would publicly reveal the personal locations of infected individuals over time.</a:t>
            </a:r>
          </a:p>
          <a:p>
            <a:r>
              <a:rPr lang="en-GB" dirty="0"/>
              <a:t>Anonymizing the records is not satisfying, because it would still be easy to identify people, using correlation with their home addresses, workplaces, etc.</a:t>
            </a:r>
          </a:p>
          <a:p>
            <a:r>
              <a:rPr lang="en-GB" dirty="0"/>
              <a:t>However, if such a system is centrally controlled, it would mean that the authorities are now able, and allowed, to track people and this is a serious threat against the freedom of movement, one of the key human right.</a:t>
            </a:r>
          </a:p>
          <a:p>
            <a:endParaRPr lang="en-GB" dirty="0"/>
          </a:p>
          <a:p>
            <a:r>
              <a:rPr lang="en-GB" dirty="0"/>
              <a:t>Hence, the PLOT system implements a sequence of privacy guards to maximize the protection of the personal data, and prevent from any drift toward totalitarian trends.</a:t>
            </a:r>
          </a:p>
          <a:p>
            <a:endParaRPr lang="en-GB" dirty="0"/>
          </a:p>
        </p:txBody>
      </p:sp>
      <p:sp>
        <p:nvSpPr>
          <p:cNvPr id="4" name="Slide Number Placeholder 3"/>
          <p:cNvSpPr>
            <a:spLocks noGrp="1"/>
          </p:cNvSpPr>
          <p:nvPr>
            <p:ph type="sldNum" sz="quarter" idx="5"/>
          </p:nvPr>
        </p:nvSpPr>
        <p:spPr/>
        <p:txBody>
          <a:bodyPr/>
          <a:lstStyle/>
          <a:p>
            <a:fld id="{5071B162-2F63-4717-BC6D-36DC13B7E3F1}" type="slidenum">
              <a:rPr lang="en-GB" smtClean="0"/>
              <a:t>3</a:t>
            </a:fld>
            <a:endParaRPr lang="en-GB"/>
          </a:p>
        </p:txBody>
      </p:sp>
    </p:spTree>
    <p:extLst>
      <p:ext uri="{BB962C8B-B14F-4D97-AF65-F5344CB8AC3E}">
        <p14:creationId xmlns:p14="http://schemas.microsoft.com/office/powerpoint/2010/main" val="42023752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First guard: </a:t>
            </a:r>
          </a:p>
          <a:p>
            <a:r>
              <a:rPr lang="en-GB" dirty="0"/>
              <a:t>The app is designed to keep location record locally only until the user decides to publish it when he’s diagnosed infected.</a:t>
            </a:r>
          </a:p>
          <a:p>
            <a:r>
              <a:rPr lang="en-GB" dirty="0"/>
              <a:t>But, in addition, he can consult the record and choose to remove some explicit locations from the record before the publication.</a:t>
            </a:r>
          </a:p>
          <a:p>
            <a:r>
              <a:rPr lang="en-GB" dirty="0"/>
              <a:t>For instance, the home location can be filtered out from the record, in order to prevent anyone to identify the infected individual by checking the infection status of his personal address.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5071B162-2F63-4717-BC6D-36DC13B7E3F1}" type="slidenum">
              <a:rPr lang="en-GB" smtClean="0"/>
              <a:t>4</a:t>
            </a:fld>
            <a:endParaRPr lang="en-GB"/>
          </a:p>
        </p:txBody>
      </p:sp>
    </p:spTree>
    <p:extLst>
      <p:ext uri="{BB962C8B-B14F-4D97-AF65-F5344CB8AC3E}">
        <p14:creationId xmlns:p14="http://schemas.microsoft.com/office/powerpoint/2010/main" val="4196859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Second guard: the data is irreversibly encrypted before publication.</a:t>
            </a:r>
          </a:p>
          <a:p>
            <a:r>
              <a:rPr lang="en-GB" dirty="0"/>
              <a:t>The idea is to encrypt the location information about ‘where the user was at which time’ using an encryption key, whose the corresponding decryption key has been destroyed.</a:t>
            </a:r>
          </a:p>
          <a:p>
            <a:r>
              <a:rPr lang="en-GB" dirty="0"/>
              <a:t>This encryption key is public. However it can only be used to encrypt, not to decrypt.</a:t>
            </a:r>
          </a:p>
          <a:p>
            <a:r>
              <a:rPr lang="en-GB" dirty="0"/>
              <a:t>Once encrypted, the data can not reveal the information about ‘who’, ‘where’ nor ‘when’.</a:t>
            </a:r>
          </a:p>
          <a:p>
            <a:r>
              <a:rPr lang="en-GB" dirty="0"/>
              <a:t>However, because the decryption key has been destroyed, no one can decrypt the data back.</a:t>
            </a:r>
          </a:p>
          <a:p>
            <a:r>
              <a:rPr lang="en-GB" dirty="0"/>
              <a:t>This guard prevents from any unexpected exploitation in case of data leaks from the global database.</a:t>
            </a:r>
          </a:p>
          <a:p>
            <a:r>
              <a:rPr lang="en-GB" dirty="0"/>
              <a:t>It even allows to publish the data on a public ledger, eventually decentralized.</a:t>
            </a:r>
          </a:p>
          <a:p>
            <a:endParaRPr lang="en-GB" dirty="0"/>
          </a:p>
        </p:txBody>
      </p:sp>
      <p:sp>
        <p:nvSpPr>
          <p:cNvPr id="4" name="Slide Number Placeholder 3"/>
          <p:cNvSpPr>
            <a:spLocks noGrp="1"/>
          </p:cNvSpPr>
          <p:nvPr>
            <p:ph type="sldNum" sz="quarter" idx="5"/>
          </p:nvPr>
        </p:nvSpPr>
        <p:spPr/>
        <p:txBody>
          <a:bodyPr/>
          <a:lstStyle/>
          <a:p>
            <a:fld id="{5071B162-2F63-4717-BC6D-36DC13B7E3F1}" type="slidenum">
              <a:rPr lang="en-GB" smtClean="0"/>
              <a:t>5</a:t>
            </a:fld>
            <a:endParaRPr lang="en-GB"/>
          </a:p>
        </p:txBody>
      </p:sp>
    </p:spTree>
    <p:extLst>
      <p:ext uri="{BB962C8B-B14F-4D97-AF65-F5344CB8AC3E}">
        <p14:creationId xmlns:p14="http://schemas.microsoft.com/office/powerpoint/2010/main" val="4053904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GB" dirty="0"/>
                  <a:t>The third guard we’ve implemented is called ‘Bloom filtering’</a:t>
                </a:r>
              </a:p>
              <a:p>
                <a:r>
                  <a:rPr lang="en-GB" dirty="0"/>
                  <a:t>The encrypted location data are hashed by different hash functions and the results are mapped across a table of N bits: this data structure is known for being efficient in looking </a:t>
                </a:r>
                <a:r>
                  <a:rPr lang="en-US" sz="1200" b="0" i="0" kern="1200" dirty="0">
                    <a:solidFill>
                      <a:schemeClr val="tx1"/>
                    </a:solidFill>
                    <a:effectLst/>
                    <a:latin typeface="+mn-lt"/>
                    <a:ea typeface="+mn-ea"/>
                    <a:cs typeface="+mn-cs"/>
                  </a:rPr>
                  <a:t>whether an element is present in a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Using this table, it’s possible to ask, given a location and a time, whether there was someone infected at the same place at the same time.</a:t>
                </a:r>
              </a:p>
              <a:p>
                <a:r>
                  <a:rPr lang="en-US" sz="1200" b="0" i="0" kern="1200" dirty="0">
                    <a:solidFill>
                      <a:schemeClr val="tx1"/>
                    </a:solidFill>
                    <a:effectLst/>
                    <a:latin typeface="+mn-lt"/>
                    <a:ea typeface="+mn-ea"/>
                    <a:cs typeface="+mn-cs"/>
                  </a:rPr>
                  <a:t>When encoded into a bloom filter, it’s not possible to get back to the initial data from the result mapping.</a:t>
                </a:r>
              </a:p>
              <a:p>
                <a:endParaRPr lang="en-US" sz="1200" b="0" i="0" kern="1200" dirty="0">
                  <a:solidFill>
                    <a:schemeClr val="tx1"/>
                  </a:solidFill>
                  <a:effectLst/>
                  <a:latin typeface="+mn-lt"/>
                  <a:ea typeface="+mn-ea"/>
                  <a:cs typeface="+mn-cs"/>
                </a:endParaRPr>
              </a:p>
              <a:p>
                <a:endParaRPr lang="en-GB" dirty="0"/>
              </a:p>
            </p:txBody>
          </p:sp>
        </mc:Choice>
        <mc:Fallback xmlns="">
          <p:sp>
            <p:nvSpPr>
              <p:cNvPr id="3" name="Notes Placeholder 2"/>
              <p:cNvSpPr>
                <a:spLocks noGrp="1"/>
              </p:cNvSpPr>
              <p:nvPr>
                <p:ph type="body" idx="1"/>
              </p:nvPr>
            </p:nvSpPr>
            <p:spPr/>
            <p:txBody>
              <a:bodyPr/>
              <a:lstStyle/>
              <a:p>
                <a:r>
                  <a:rPr lang="en-GB" dirty="0"/>
                  <a:t>The third guard we’ve implemented is called ‘Bloom filtering’</a:t>
                </a:r>
              </a:p>
              <a:p>
                <a:r>
                  <a:rPr lang="en-GB" i="0">
                    <a:latin typeface="Cambria Math" panose="02040503050406030204" pitchFamily="18" charset="0"/>
                  </a:rPr>
                  <a:t>𝐴=</a:t>
                </a:r>
                <a:r>
                  <a:rPr lang="el-GR" i="0">
                    <a:latin typeface="Cambria Math" panose="02040503050406030204" pitchFamily="18" charset="0"/>
                  </a:rPr>
                  <a:t>𝜋</a:t>
                </a:r>
                <a:r>
                  <a:rPr lang="en-GB" i="0">
                    <a:latin typeface="Cambria Math" panose="02040503050406030204" pitchFamily="18" charset="0"/>
                  </a:rPr>
                  <a:t>𝑟^2</a:t>
                </a:r>
                <a:r>
                  <a:rPr lang="en-GB" dirty="0"/>
                  <a:t>The encrypted location data are hashed by different hash functions and the results are mapped across a table of N bits: this data structure is known for being efficient in looking </a:t>
                </a:r>
                <a:r>
                  <a:rPr lang="en-US" sz="1200" b="0" i="0" kern="1200" dirty="0">
                    <a:solidFill>
                      <a:schemeClr val="tx1"/>
                    </a:solidFill>
                    <a:effectLst/>
                    <a:latin typeface="+mn-lt"/>
                    <a:ea typeface="+mn-ea"/>
                    <a:cs typeface="+mn-cs"/>
                  </a:rPr>
                  <a:t>whether an element is present in a set.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Using this table, it’s possible to ask, given a location and a time, whether there was someone infected at the same place at the same time. </a:t>
                </a:r>
                <a:r>
                  <a:rPr lang="en-US" sz="1200" b="0" i="0" kern="1200" dirty="0">
                    <a:solidFill>
                      <a:schemeClr val="tx1"/>
                    </a:solidFill>
                    <a:effectLst/>
                    <a:latin typeface="+mn-lt"/>
                    <a:ea typeface="+mn-ea"/>
                    <a:cs typeface="+mn-cs"/>
                  </a:rPr>
                  <a:t>That’s exactly what we need to get from the information, not less, not more.</a:t>
                </a:r>
              </a:p>
              <a:p>
                <a:r>
                  <a:rPr lang="en-US" sz="1200" b="0" i="0" kern="1200" dirty="0">
                    <a:solidFill>
                      <a:schemeClr val="tx1"/>
                    </a:solidFill>
                    <a:effectLst/>
                    <a:latin typeface="+mn-lt"/>
                    <a:ea typeface="+mn-ea"/>
                    <a:cs typeface="+mn-cs"/>
                  </a:rPr>
                  <a:t>When encoded into a bloom filter, it’s not possible to get back to the initial data from the result mapping.</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For instance, it’s not possible to query the list of all infected locations across time, that would mean ‘tracking’ the individual movements.</a:t>
                </a:r>
              </a:p>
              <a:p>
                <a:r>
                  <a:rPr lang="en-US" sz="1200" b="0" i="0" kern="1200" dirty="0">
                    <a:solidFill>
                      <a:schemeClr val="tx1"/>
                    </a:solidFill>
                    <a:effectLst/>
                    <a:latin typeface="+mn-lt"/>
                    <a:ea typeface="+mn-ea"/>
                    <a:cs typeface="+mn-cs"/>
                  </a:rPr>
                  <a:t>This again prevents from unexpected exploitation of data.</a:t>
                </a:r>
              </a:p>
              <a:p>
                <a:endParaRPr lang="en-US" sz="1200" b="0" i="0" kern="1200" dirty="0">
                  <a:solidFill>
                    <a:schemeClr val="tx1"/>
                  </a:solidFill>
                  <a:effectLst/>
                  <a:latin typeface="+mn-lt"/>
                  <a:ea typeface="+mn-ea"/>
                  <a:cs typeface="+mn-cs"/>
                </a:endParaRPr>
              </a:p>
              <a:p>
                <a:endParaRPr lang="en-GB" dirty="0"/>
              </a:p>
            </p:txBody>
          </p:sp>
        </mc:Fallback>
      </mc:AlternateContent>
      <p:sp>
        <p:nvSpPr>
          <p:cNvPr id="4" name="Slide Number Placeholder 3"/>
          <p:cNvSpPr>
            <a:spLocks noGrp="1"/>
          </p:cNvSpPr>
          <p:nvPr>
            <p:ph type="sldNum" sz="quarter" idx="5"/>
          </p:nvPr>
        </p:nvSpPr>
        <p:spPr/>
        <p:txBody>
          <a:bodyPr/>
          <a:lstStyle/>
          <a:p>
            <a:fld id="{5071B162-2F63-4717-BC6D-36DC13B7E3F1}" type="slidenum">
              <a:rPr lang="en-GB" smtClean="0"/>
              <a:t>6</a:t>
            </a:fld>
            <a:endParaRPr lang="en-GB"/>
          </a:p>
        </p:txBody>
      </p:sp>
    </p:spTree>
    <p:extLst>
      <p:ext uri="{BB962C8B-B14F-4D97-AF65-F5344CB8AC3E}">
        <p14:creationId xmlns:p14="http://schemas.microsoft.com/office/powerpoint/2010/main" val="24560117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fourth and last guard is ‘data merging’.</a:t>
            </a:r>
          </a:p>
          <a:p>
            <a:r>
              <a:rPr lang="en-GB" dirty="0"/>
              <a:t>Data merging means that the global database, that is publicly available, doesn’t keep information ‘per user’, but only keeps aggregated results.</a:t>
            </a:r>
          </a:p>
          <a:p>
            <a:r>
              <a:rPr lang="en-GB" dirty="0"/>
              <a:t>So if it’s possible to know whether there was someone infected at some location at some time, it’s not possible to know who.</a:t>
            </a:r>
          </a:p>
          <a:p>
            <a:r>
              <a:rPr lang="en-US" sz="1200" b="0" i="0" kern="1200" dirty="0">
                <a:solidFill>
                  <a:schemeClr val="tx1"/>
                </a:solidFill>
                <a:effectLst/>
                <a:latin typeface="+mn-lt"/>
                <a:ea typeface="+mn-ea"/>
                <a:cs typeface="+mn-cs"/>
              </a:rPr>
              <a:t>This again prevents from unexpected exploitation of data.</a:t>
            </a:r>
          </a:p>
          <a:p>
            <a:endParaRPr lang="en-US" sz="1200" b="0" i="0" kern="1200" dirty="0">
              <a:solidFill>
                <a:schemeClr val="tx1"/>
              </a:solidFill>
              <a:effectLst/>
              <a:latin typeface="+mn-lt"/>
              <a:ea typeface="+mn-ea"/>
              <a:cs typeface="+mn-cs"/>
            </a:endParaRPr>
          </a:p>
          <a:p>
            <a:endParaRPr lang="en-GB" dirty="0"/>
          </a:p>
        </p:txBody>
      </p:sp>
      <p:sp>
        <p:nvSpPr>
          <p:cNvPr id="4" name="Slide Number Placeholder 3"/>
          <p:cNvSpPr>
            <a:spLocks noGrp="1"/>
          </p:cNvSpPr>
          <p:nvPr>
            <p:ph type="sldNum" sz="quarter" idx="5"/>
          </p:nvPr>
        </p:nvSpPr>
        <p:spPr/>
        <p:txBody>
          <a:bodyPr/>
          <a:lstStyle/>
          <a:p>
            <a:fld id="{5071B162-2F63-4717-BC6D-36DC13B7E3F1}" type="slidenum">
              <a:rPr lang="en-GB" smtClean="0"/>
              <a:t>7</a:t>
            </a:fld>
            <a:endParaRPr lang="en-GB"/>
          </a:p>
        </p:txBody>
      </p:sp>
    </p:spTree>
    <p:extLst>
      <p:ext uri="{BB962C8B-B14F-4D97-AF65-F5344CB8AC3E}">
        <p14:creationId xmlns:p14="http://schemas.microsoft.com/office/powerpoint/2010/main" val="28276163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see how the check </a:t>
            </a:r>
            <a:r>
              <a:rPr lang="en-GB" dirty="0" err="1"/>
              <a:t>usecase</a:t>
            </a:r>
            <a:r>
              <a:rPr lang="en-GB" dirty="0"/>
              <a:t> works.</a:t>
            </a:r>
          </a:p>
          <a:p>
            <a:r>
              <a:rPr lang="en-GB" dirty="0"/>
              <a:t>Given a user that doesn’t know whether he is infected or not, </a:t>
            </a:r>
          </a:p>
          <a:p>
            <a:r>
              <a:rPr lang="en-GB" dirty="0"/>
              <a:t>Using the application, he can launch a check.</a:t>
            </a:r>
          </a:p>
          <a:p>
            <a:r>
              <a:rPr lang="en-GB" dirty="0"/>
              <a:t>The ‘check’ locally creates the bloom filter structure from his individual location record.</a:t>
            </a:r>
          </a:p>
          <a:p>
            <a:r>
              <a:rPr lang="en-GB" dirty="0"/>
              <a:t>Then, it downloads the global infection record, that is publicly available and compute a comparison to detect how many potential contact the user have had in the last days with infectious people.</a:t>
            </a:r>
          </a:p>
          <a:p>
            <a:r>
              <a:rPr lang="en-GB" dirty="0"/>
              <a:t>The resulting number gives an idea of the risk the user has to have been infected in the near past days.</a:t>
            </a:r>
          </a:p>
        </p:txBody>
      </p:sp>
      <p:sp>
        <p:nvSpPr>
          <p:cNvPr id="4" name="Slide Number Placeholder 3"/>
          <p:cNvSpPr>
            <a:spLocks noGrp="1"/>
          </p:cNvSpPr>
          <p:nvPr>
            <p:ph type="sldNum" sz="quarter" idx="5"/>
          </p:nvPr>
        </p:nvSpPr>
        <p:spPr/>
        <p:txBody>
          <a:bodyPr/>
          <a:lstStyle/>
          <a:p>
            <a:fld id="{5071B162-2F63-4717-BC6D-36DC13B7E3F1}" type="slidenum">
              <a:rPr lang="en-GB" smtClean="0"/>
              <a:t>8</a:t>
            </a:fld>
            <a:endParaRPr lang="en-GB"/>
          </a:p>
        </p:txBody>
      </p:sp>
    </p:spTree>
    <p:extLst>
      <p:ext uri="{BB962C8B-B14F-4D97-AF65-F5344CB8AC3E}">
        <p14:creationId xmlns:p14="http://schemas.microsoft.com/office/powerpoint/2010/main" val="1338453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see a quick overview of the application architecture.</a:t>
            </a:r>
          </a:p>
          <a:p>
            <a:r>
              <a:rPr lang="en-GB" dirty="0"/>
              <a:t>We define 3 parts:</a:t>
            </a:r>
          </a:p>
          <a:p>
            <a:pPr marL="171450" indent="-171450">
              <a:buFontTx/>
              <a:buChar char="-"/>
            </a:pPr>
            <a:r>
              <a:rPr lang="en-GB" dirty="0"/>
              <a:t>The smartphone application</a:t>
            </a:r>
          </a:p>
          <a:p>
            <a:pPr marL="171450" indent="-171450">
              <a:buFontTx/>
              <a:buChar char="-"/>
            </a:pPr>
            <a:r>
              <a:rPr lang="en-GB" dirty="0"/>
              <a:t>A centralized server</a:t>
            </a:r>
          </a:p>
          <a:p>
            <a:pPr marL="171450" indent="-171450">
              <a:buFontTx/>
              <a:buChar char="-"/>
            </a:pPr>
            <a:r>
              <a:rPr lang="en-GB" dirty="0"/>
              <a:t>A decentralized storage area</a:t>
            </a:r>
          </a:p>
          <a:p>
            <a:pPr marL="171450" indent="-171450">
              <a:buFontTx/>
              <a:buChar char="-"/>
            </a:pPr>
            <a:endParaRPr lang="en-GB" dirty="0"/>
          </a:p>
          <a:p>
            <a:pPr marL="0" indent="0">
              <a:buFontTx/>
              <a:buNone/>
            </a:pPr>
            <a:r>
              <a:rPr lang="en-GB" dirty="0"/>
              <a:t>The smartphone application is in charge of most of the treatments, in a way that the individual data stay on his device as most as possible. The data only left the device in the shape of a bloom filter, after applying the privacy guards we’ve presented before.</a:t>
            </a:r>
          </a:p>
          <a:p>
            <a:pPr marL="0" indent="0">
              <a:buFontTx/>
              <a:buNone/>
            </a:pPr>
            <a:endParaRPr lang="en-GB" dirty="0"/>
          </a:p>
          <a:p>
            <a:pPr marL="0" indent="0">
              <a:buFontTx/>
              <a:buNone/>
            </a:pPr>
            <a:r>
              <a:rPr lang="en-GB" dirty="0"/>
              <a:t>The centralized server is in charge of merging the individual data into a global record.</a:t>
            </a:r>
          </a:p>
          <a:p>
            <a:pPr marL="0" indent="0">
              <a:buFontTx/>
              <a:buNone/>
            </a:pPr>
            <a:r>
              <a:rPr lang="en-GB" dirty="0"/>
              <a:t>Then he’s publishing or updating the global record on a decentralized storage service, so that he’s made available publicly for other users that would need to check their infection status..</a:t>
            </a:r>
          </a:p>
        </p:txBody>
      </p:sp>
      <p:sp>
        <p:nvSpPr>
          <p:cNvPr id="4" name="Slide Number Placeholder 3"/>
          <p:cNvSpPr>
            <a:spLocks noGrp="1"/>
          </p:cNvSpPr>
          <p:nvPr>
            <p:ph type="sldNum" sz="quarter" idx="5"/>
          </p:nvPr>
        </p:nvSpPr>
        <p:spPr/>
        <p:txBody>
          <a:bodyPr/>
          <a:lstStyle/>
          <a:p>
            <a:fld id="{5071B162-2F63-4717-BC6D-36DC13B7E3F1}" type="slidenum">
              <a:rPr lang="en-GB" smtClean="0"/>
              <a:t>9</a:t>
            </a:fld>
            <a:endParaRPr lang="en-GB"/>
          </a:p>
        </p:txBody>
      </p:sp>
    </p:spTree>
    <p:extLst>
      <p:ext uri="{BB962C8B-B14F-4D97-AF65-F5344CB8AC3E}">
        <p14:creationId xmlns:p14="http://schemas.microsoft.com/office/powerpoint/2010/main" val="32780218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57000"/>
            <a:lum/>
          </a:blip>
          <a:srcRect/>
          <a:stretch>
            <a:fillRect t="28000" r="-18000" b="-4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6E83B-F83F-4F1E-B782-DB899768678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BA0203BC-4E4E-4A9A-B64E-16F604B37B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F17150A-8AB9-4AB5-B9C3-207E7A928E26}"/>
              </a:ext>
            </a:extLst>
          </p:cNvPr>
          <p:cNvSpPr>
            <a:spLocks noGrp="1"/>
          </p:cNvSpPr>
          <p:nvPr>
            <p:ph type="dt" sz="half" idx="10"/>
          </p:nvPr>
        </p:nvSpPr>
        <p:spPr/>
        <p:txBody>
          <a:bodyPr/>
          <a:lstStyle/>
          <a:p>
            <a:fld id="{C3FE0D43-97D3-4647-871B-E24A3827D528}" type="datetimeFigureOut">
              <a:rPr lang="en-GB" smtClean="0"/>
              <a:t>11/05/2020</a:t>
            </a:fld>
            <a:endParaRPr lang="en-GB"/>
          </a:p>
        </p:txBody>
      </p:sp>
      <p:sp>
        <p:nvSpPr>
          <p:cNvPr id="5" name="Footer Placeholder 4">
            <a:extLst>
              <a:ext uri="{FF2B5EF4-FFF2-40B4-BE49-F238E27FC236}">
                <a16:creationId xmlns:a16="http://schemas.microsoft.com/office/drawing/2014/main" id="{2662740C-C4DA-408C-8325-0363CA00E6F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449A279-01E6-45A8-A01E-C0968A8FCB0D}"/>
              </a:ext>
            </a:extLst>
          </p:cNvPr>
          <p:cNvSpPr>
            <a:spLocks noGrp="1"/>
          </p:cNvSpPr>
          <p:nvPr>
            <p:ph type="sldNum" sz="quarter" idx="12"/>
          </p:nvPr>
        </p:nvSpPr>
        <p:spPr/>
        <p:txBody>
          <a:bodyPr/>
          <a:lstStyle/>
          <a:p>
            <a:fld id="{62E686B8-2E4B-4CC9-AB40-6383EE950257}" type="slidenum">
              <a:rPr lang="en-GB" smtClean="0"/>
              <a:t>‹#›</a:t>
            </a:fld>
            <a:endParaRPr lang="en-GB"/>
          </a:p>
        </p:txBody>
      </p:sp>
    </p:spTree>
    <p:extLst>
      <p:ext uri="{BB962C8B-B14F-4D97-AF65-F5344CB8AC3E}">
        <p14:creationId xmlns:p14="http://schemas.microsoft.com/office/powerpoint/2010/main" val="2237506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453FF-ADC3-4AB0-96B3-FFAD7AB34164}"/>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46DC5C24-ED78-4B54-BE6A-560655953D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71FA082-3485-41D6-A132-F0095CE55AC6}"/>
              </a:ext>
            </a:extLst>
          </p:cNvPr>
          <p:cNvSpPr>
            <a:spLocks noGrp="1"/>
          </p:cNvSpPr>
          <p:nvPr>
            <p:ph type="dt" sz="half" idx="10"/>
          </p:nvPr>
        </p:nvSpPr>
        <p:spPr/>
        <p:txBody>
          <a:bodyPr/>
          <a:lstStyle/>
          <a:p>
            <a:fld id="{C3FE0D43-97D3-4647-871B-E24A3827D528}" type="datetimeFigureOut">
              <a:rPr lang="en-GB" smtClean="0"/>
              <a:t>11/05/2020</a:t>
            </a:fld>
            <a:endParaRPr lang="en-GB"/>
          </a:p>
        </p:txBody>
      </p:sp>
      <p:sp>
        <p:nvSpPr>
          <p:cNvPr id="5" name="Footer Placeholder 4">
            <a:extLst>
              <a:ext uri="{FF2B5EF4-FFF2-40B4-BE49-F238E27FC236}">
                <a16:creationId xmlns:a16="http://schemas.microsoft.com/office/drawing/2014/main" id="{34986BCF-7F29-4CD6-81FA-95AE0193C42A}"/>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9683976-46CB-4FB0-9AFA-CB2D9393F2C9}"/>
              </a:ext>
            </a:extLst>
          </p:cNvPr>
          <p:cNvSpPr>
            <a:spLocks noGrp="1"/>
          </p:cNvSpPr>
          <p:nvPr>
            <p:ph type="sldNum" sz="quarter" idx="12"/>
          </p:nvPr>
        </p:nvSpPr>
        <p:spPr/>
        <p:txBody>
          <a:bodyPr/>
          <a:lstStyle/>
          <a:p>
            <a:fld id="{62E686B8-2E4B-4CC9-AB40-6383EE950257}" type="slidenum">
              <a:rPr lang="en-GB" smtClean="0"/>
              <a:t>‹#›</a:t>
            </a:fld>
            <a:endParaRPr lang="en-GB"/>
          </a:p>
        </p:txBody>
      </p:sp>
    </p:spTree>
    <p:extLst>
      <p:ext uri="{BB962C8B-B14F-4D97-AF65-F5344CB8AC3E}">
        <p14:creationId xmlns:p14="http://schemas.microsoft.com/office/powerpoint/2010/main" val="32764178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62207F7-1288-4D3F-A581-61E1736ADC38}"/>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C2F8AFBF-1164-4EE4-9C50-93EA3B65BC1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B7743FC-8CCA-4AC2-ABF9-0261271235F3}"/>
              </a:ext>
            </a:extLst>
          </p:cNvPr>
          <p:cNvSpPr>
            <a:spLocks noGrp="1"/>
          </p:cNvSpPr>
          <p:nvPr>
            <p:ph type="dt" sz="half" idx="10"/>
          </p:nvPr>
        </p:nvSpPr>
        <p:spPr/>
        <p:txBody>
          <a:bodyPr/>
          <a:lstStyle/>
          <a:p>
            <a:fld id="{C3FE0D43-97D3-4647-871B-E24A3827D528}" type="datetimeFigureOut">
              <a:rPr lang="en-GB" smtClean="0"/>
              <a:t>11/05/2020</a:t>
            </a:fld>
            <a:endParaRPr lang="en-GB"/>
          </a:p>
        </p:txBody>
      </p:sp>
      <p:sp>
        <p:nvSpPr>
          <p:cNvPr id="5" name="Footer Placeholder 4">
            <a:extLst>
              <a:ext uri="{FF2B5EF4-FFF2-40B4-BE49-F238E27FC236}">
                <a16:creationId xmlns:a16="http://schemas.microsoft.com/office/drawing/2014/main" id="{98B0AD79-B489-4328-9CE6-0192B3EA5C6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B7EAE1E-1CAB-48ED-A3D1-37D3463F98BE}"/>
              </a:ext>
            </a:extLst>
          </p:cNvPr>
          <p:cNvSpPr>
            <a:spLocks noGrp="1"/>
          </p:cNvSpPr>
          <p:nvPr>
            <p:ph type="sldNum" sz="quarter" idx="12"/>
          </p:nvPr>
        </p:nvSpPr>
        <p:spPr/>
        <p:txBody>
          <a:bodyPr/>
          <a:lstStyle/>
          <a:p>
            <a:fld id="{62E686B8-2E4B-4CC9-AB40-6383EE950257}" type="slidenum">
              <a:rPr lang="en-GB" smtClean="0"/>
              <a:t>‹#›</a:t>
            </a:fld>
            <a:endParaRPr lang="en-GB"/>
          </a:p>
        </p:txBody>
      </p:sp>
    </p:spTree>
    <p:extLst>
      <p:ext uri="{BB962C8B-B14F-4D97-AF65-F5344CB8AC3E}">
        <p14:creationId xmlns:p14="http://schemas.microsoft.com/office/powerpoint/2010/main" val="1123010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2777A-B1BA-4FF4-9514-138ACAFEB4B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304CCE1-8AC4-49A5-8865-BFEDB959560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4BD486AF-A4C4-4636-B8A7-006024BC5224}"/>
              </a:ext>
            </a:extLst>
          </p:cNvPr>
          <p:cNvSpPr>
            <a:spLocks noGrp="1"/>
          </p:cNvSpPr>
          <p:nvPr>
            <p:ph type="dt" sz="half" idx="10"/>
          </p:nvPr>
        </p:nvSpPr>
        <p:spPr/>
        <p:txBody>
          <a:bodyPr/>
          <a:lstStyle/>
          <a:p>
            <a:fld id="{C3FE0D43-97D3-4647-871B-E24A3827D528}" type="datetimeFigureOut">
              <a:rPr lang="en-GB" smtClean="0"/>
              <a:t>11/05/2020</a:t>
            </a:fld>
            <a:endParaRPr lang="en-GB"/>
          </a:p>
        </p:txBody>
      </p:sp>
      <p:sp>
        <p:nvSpPr>
          <p:cNvPr id="5" name="Footer Placeholder 4">
            <a:extLst>
              <a:ext uri="{FF2B5EF4-FFF2-40B4-BE49-F238E27FC236}">
                <a16:creationId xmlns:a16="http://schemas.microsoft.com/office/drawing/2014/main" id="{2D80CBB0-EFAE-436B-ADEF-2253BC7BD5A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FDB268C-58C2-4C3E-B52A-0D5BF5A36FD5}"/>
              </a:ext>
            </a:extLst>
          </p:cNvPr>
          <p:cNvSpPr>
            <a:spLocks noGrp="1"/>
          </p:cNvSpPr>
          <p:nvPr>
            <p:ph type="sldNum" sz="quarter" idx="12"/>
          </p:nvPr>
        </p:nvSpPr>
        <p:spPr/>
        <p:txBody>
          <a:bodyPr/>
          <a:lstStyle/>
          <a:p>
            <a:fld id="{62E686B8-2E4B-4CC9-AB40-6383EE950257}" type="slidenum">
              <a:rPr lang="en-GB" smtClean="0"/>
              <a:t>‹#›</a:t>
            </a:fld>
            <a:endParaRPr lang="en-GB"/>
          </a:p>
        </p:txBody>
      </p:sp>
    </p:spTree>
    <p:extLst>
      <p:ext uri="{BB962C8B-B14F-4D97-AF65-F5344CB8AC3E}">
        <p14:creationId xmlns:p14="http://schemas.microsoft.com/office/powerpoint/2010/main" val="41650954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30E72-0506-4255-BCF3-9D55E6DD44C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EEE2A359-B962-494D-9EB8-DBB7075F77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CBC033-C9A3-438D-BC1A-F6DEA27EA717}"/>
              </a:ext>
            </a:extLst>
          </p:cNvPr>
          <p:cNvSpPr>
            <a:spLocks noGrp="1"/>
          </p:cNvSpPr>
          <p:nvPr>
            <p:ph type="dt" sz="half" idx="10"/>
          </p:nvPr>
        </p:nvSpPr>
        <p:spPr/>
        <p:txBody>
          <a:bodyPr/>
          <a:lstStyle/>
          <a:p>
            <a:fld id="{C3FE0D43-97D3-4647-871B-E24A3827D528}" type="datetimeFigureOut">
              <a:rPr lang="en-GB" smtClean="0"/>
              <a:t>11/05/2020</a:t>
            </a:fld>
            <a:endParaRPr lang="en-GB"/>
          </a:p>
        </p:txBody>
      </p:sp>
      <p:sp>
        <p:nvSpPr>
          <p:cNvPr id="5" name="Footer Placeholder 4">
            <a:extLst>
              <a:ext uri="{FF2B5EF4-FFF2-40B4-BE49-F238E27FC236}">
                <a16:creationId xmlns:a16="http://schemas.microsoft.com/office/drawing/2014/main" id="{C6C2458B-082C-4ECA-8880-E0B6F182737C}"/>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0CC9820A-59F6-48DD-8764-6DE3C0699D56}"/>
              </a:ext>
            </a:extLst>
          </p:cNvPr>
          <p:cNvSpPr>
            <a:spLocks noGrp="1"/>
          </p:cNvSpPr>
          <p:nvPr>
            <p:ph type="sldNum" sz="quarter" idx="12"/>
          </p:nvPr>
        </p:nvSpPr>
        <p:spPr/>
        <p:txBody>
          <a:bodyPr/>
          <a:lstStyle/>
          <a:p>
            <a:fld id="{62E686B8-2E4B-4CC9-AB40-6383EE950257}" type="slidenum">
              <a:rPr lang="en-GB" smtClean="0"/>
              <a:t>‹#›</a:t>
            </a:fld>
            <a:endParaRPr lang="en-GB"/>
          </a:p>
        </p:txBody>
      </p:sp>
    </p:spTree>
    <p:extLst>
      <p:ext uri="{BB962C8B-B14F-4D97-AF65-F5344CB8AC3E}">
        <p14:creationId xmlns:p14="http://schemas.microsoft.com/office/powerpoint/2010/main" val="12201080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9E4ED-273F-4047-A8F7-9D11E1C4FD60}"/>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5B6F6AC-C3B9-44F4-BD60-421D90EBBE5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1B9A398E-C1DD-4D06-8700-B86C786B26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C7D5FC36-AF04-4507-BE6D-62122E2A163F}"/>
              </a:ext>
            </a:extLst>
          </p:cNvPr>
          <p:cNvSpPr>
            <a:spLocks noGrp="1"/>
          </p:cNvSpPr>
          <p:nvPr>
            <p:ph type="dt" sz="half" idx="10"/>
          </p:nvPr>
        </p:nvSpPr>
        <p:spPr/>
        <p:txBody>
          <a:bodyPr/>
          <a:lstStyle/>
          <a:p>
            <a:fld id="{C3FE0D43-97D3-4647-871B-E24A3827D528}" type="datetimeFigureOut">
              <a:rPr lang="en-GB" smtClean="0"/>
              <a:t>11/05/2020</a:t>
            </a:fld>
            <a:endParaRPr lang="en-GB"/>
          </a:p>
        </p:txBody>
      </p:sp>
      <p:sp>
        <p:nvSpPr>
          <p:cNvPr id="6" name="Footer Placeholder 5">
            <a:extLst>
              <a:ext uri="{FF2B5EF4-FFF2-40B4-BE49-F238E27FC236}">
                <a16:creationId xmlns:a16="http://schemas.microsoft.com/office/drawing/2014/main" id="{54CA3138-6EEC-4D49-90F7-632A9736FDA4}"/>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FBC41C4-4CA2-4732-9F79-360E06F24068}"/>
              </a:ext>
            </a:extLst>
          </p:cNvPr>
          <p:cNvSpPr>
            <a:spLocks noGrp="1"/>
          </p:cNvSpPr>
          <p:nvPr>
            <p:ph type="sldNum" sz="quarter" idx="12"/>
          </p:nvPr>
        </p:nvSpPr>
        <p:spPr/>
        <p:txBody>
          <a:bodyPr/>
          <a:lstStyle/>
          <a:p>
            <a:fld id="{62E686B8-2E4B-4CC9-AB40-6383EE950257}" type="slidenum">
              <a:rPr lang="en-GB" smtClean="0"/>
              <a:t>‹#›</a:t>
            </a:fld>
            <a:endParaRPr lang="en-GB"/>
          </a:p>
        </p:txBody>
      </p:sp>
    </p:spTree>
    <p:extLst>
      <p:ext uri="{BB962C8B-B14F-4D97-AF65-F5344CB8AC3E}">
        <p14:creationId xmlns:p14="http://schemas.microsoft.com/office/powerpoint/2010/main" val="20957912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2C019-8F41-4F1C-A1CC-2F0C16FD4196}"/>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12D9A997-E36E-447B-90B6-B779219695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5E694E7-174C-4C1B-AE97-AF88AA04A66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919D8473-4639-48E6-B971-CE6EE890725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B087011-8655-463E-8B50-DF433899008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3007F45-D058-4E11-98E6-87AD05A19E16}"/>
              </a:ext>
            </a:extLst>
          </p:cNvPr>
          <p:cNvSpPr>
            <a:spLocks noGrp="1"/>
          </p:cNvSpPr>
          <p:nvPr>
            <p:ph type="dt" sz="half" idx="10"/>
          </p:nvPr>
        </p:nvSpPr>
        <p:spPr/>
        <p:txBody>
          <a:bodyPr/>
          <a:lstStyle/>
          <a:p>
            <a:fld id="{C3FE0D43-97D3-4647-871B-E24A3827D528}" type="datetimeFigureOut">
              <a:rPr lang="en-GB" smtClean="0"/>
              <a:t>11/05/2020</a:t>
            </a:fld>
            <a:endParaRPr lang="en-GB"/>
          </a:p>
        </p:txBody>
      </p:sp>
      <p:sp>
        <p:nvSpPr>
          <p:cNvPr id="8" name="Footer Placeholder 7">
            <a:extLst>
              <a:ext uri="{FF2B5EF4-FFF2-40B4-BE49-F238E27FC236}">
                <a16:creationId xmlns:a16="http://schemas.microsoft.com/office/drawing/2014/main" id="{7296F4CB-B21C-46C0-BCB8-9937EA5D08C9}"/>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62DE85A7-2A25-45E4-9B5B-2B6BCA604FBD}"/>
              </a:ext>
            </a:extLst>
          </p:cNvPr>
          <p:cNvSpPr>
            <a:spLocks noGrp="1"/>
          </p:cNvSpPr>
          <p:nvPr>
            <p:ph type="sldNum" sz="quarter" idx="12"/>
          </p:nvPr>
        </p:nvSpPr>
        <p:spPr/>
        <p:txBody>
          <a:bodyPr/>
          <a:lstStyle/>
          <a:p>
            <a:fld id="{62E686B8-2E4B-4CC9-AB40-6383EE950257}" type="slidenum">
              <a:rPr lang="en-GB" smtClean="0"/>
              <a:t>‹#›</a:t>
            </a:fld>
            <a:endParaRPr lang="en-GB"/>
          </a:p>
        </p:txBody>
      </p:sp>
    </p:spTree>
    <p:extLst>
      <p:ext uri="{BB962C8B-B14F-4D97-AF65-F5344CB8AC3E}">
        <p14:creationId xmlns:p14="http://schemas.microsoft.com/office/powerpoint/2010/main" val="603693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2B262-DD19-4547-9B02-74B627EE515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7C6CFAA1-6CC0-42D7-A85B-2D9990E5D03D}"/>
              </a:ext>
            </a:extLst>
          </p:cNvPr>
          <p:cNvSpPr>
            <a:spLocks noGrp="1"/>
          </p:cNvSpPr>
          <p:nvPr>
            <p:ph type="dt" sz="half" idx="10"/>
          </p:nvPr>
        </p:nvSpPr>
        <p:spPr/>
        <p:txBody>
          <a:bodyPr/>
          <a:lstStyle/>
          <a:p>
            <a:fld id="{C3FE0D43-97D3-4647-871B-E24A3827D528}" type="datetimeFigureOut">
              <a:rPr lang="en-GB" smtClean="0"/>
              <a:t>11/05/2020</a:t>
            </a:fld>
            <a:endParaRPr lang="en-GB"/>
          </a:p>
        </p:txBody>
      </p:sp>
      <p:sp>
        <p:nvSpPr>
          <p:cNvPr id="4" name="Footer Placeholder 3">
            <a:extLst>
              <a:ext uri="{FF2B5EF4-FFF2-40B4-BE49-F238E27FC236}">
                <a16:creationId xmlns:a16="http://schemas.microsoft.com/office/drawing/2014/main" id="{8A2375D6-C35F-4114-8427-0328C0467CC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A8A3A651-5FB5-4FC0-97AC-7CBB1D86BF74}"/>
              </a:ext>
            </a:extLst>
          </p:cNvPr>
          <p:cNvSpPr>
            <a:spLocks noGrp="1"/>
          </p:cNvSpPr>
          <p:nvPr>
            <p:ph type="sldNum" sz="quarter" idx="12"/>
          </p:nvPr>
        </p:nvSpPr>
        <p:spPr/>
        <p:txBody>
          <a:bodyPr/>
          <a:lstStyle/>
          <a:p>
            <a:fld id="{62E686B8-2E4B-4CC9-AB40-6383EE950257}" type="slidenum">
              <a:rPr lang="en-GB" smtClean="0"/>
              <a:t>‹#›</a:t>
            </a:fld>
            <a:endParaRPr lang="en-GB"/>
          </a:p>
        </p:txBody>
      </p:sp>
    </p:spTree>
    <p:extLst>
      <p:ext uri="{BB962C8B-B14F-4D97-AF65-F5344CB8AC3E}">
        <p14:creationId xmlns:p14="http://schemas.microsoft.com/office/powerpoint/2010/main" val="2281610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806D1AB-93A3-46BE-B3FA-ADC145B079AD}"/>
              </a:ext>
            </a:extLst>
          </p:cNvPr>
          <p:cNvSpPr>
            <a:spLocks noGrp="1"/>
          </p:cNvSpPr>
          <p:nvPr>
            <p:ph type="dt" sz="half" idx="10"/>
          </p:nvPr>
        </p:nvSpPr>
        <p:spPr/>
        <p:txBody>
          <a:bodyPr/>
          <a:lstStyle/>
          <a:p>
            <a:fld id="{C3FE0D43-97D3-4647-871B-E24A3827D528}" type="datetimeFigureOut">
              <a:rPr lang="en-GB" smtClean="0"/>
              <a:t>11/05/2020</a:t>
            </a:fld>
            <a:endParaRPr lang="en-GB"/>
          </a:p>
        </p:txBody>
      </p:sp>
      <p:sp>
        <p:nvSpPr>
          <p:cNvPr id="3" name="Footer Placeholder 2">
            <a:extLst>
              <a:ext uri="{FF2B5EF4-FFF2-40B4-BE49-F238E27FC236}">
                <a16:creationId xmlns:a16="http://schemas.microsoft.com/office/drawing/2014/main" id="{05B1FA14-0B55-460C-B4B3-984526E775DC}"/>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09839B23-BAD3-49A0-8C01-DCA3154449F4}"/>
              </a:ext>
            </a:extLst>
          </p:cNvPr>
          <p:cNvSpPr>
            <a:spLocks noGrp="1"/>
          </p:cNvSpPr>
          <p:nvPr>
            <p:ph type="sldNum" sz="quarter" idx="12"/>
          </p:nvPr>
        </p:nvSpPr>
        <p:spPr/>
        <p:txBody>
          <a:bodyPr/>
          <a:lstStyle/>
          <a:p>
            <a:fld id="{62E686B8-2E4B-4CC9-AB40-6383EE950257}" type="slidenum">
              <a:rPr lang="en-GB" smtClean="0"/>
              <a:t>‹#›</a:t>
            </a:fld>
            <a:endParaRPr lang="en-GB"/>
          </a:p>
        </p:txBody>
      </p:sp>
    </p:spTree>
    <p:extLst>
      <p:ext uri="{BB962C8B-B14F-4D97-AF65-F5344CB8AC3E}">
        <p14:creationId xmlns:p14="http://schemas.microsoft.com/office/powerpoint/2010/main" val="1805274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3A444-F3F1-4009-B560-76A5C018AE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24AF4B9F-A013-4F5B-B12F-05732EFF4F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C6C316EC-ABB1-4291-B4A6-A048EE2FE46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A10C7C-1F6A-4318-83A7-818287046C05}"/>
              </a:ext>
            </a:extLst>
          </p:cNvPr>
          <p:cNvSpPr>
            <a:spLocks noGrp="1"/>
          </p:cNvSpPr>
          <p:nvPr>
            <p:ph type="dt" sz="half" idx="10"/>
          </p:nvPr>
        </p:nvSpPr>
        <p:spPr/>
        <p:txBody>
          <a:bodyPr/>
          <a:lstStyle/>
          <a:p>
            <a:fld id="{C3FE0D43-97D3-4647-871B-E24A3827D528}" type="datetimeFigureOut">
              <a:rPr lang="en-GB" smtClean="0"/>
              <a:t>11/05/2020</a:t>
            </a:fld>
            <a:endParaRPr lang="en-GB"/>
          </a:p>
        </p:txBody>
      </p:sp>
      <p:sp>
        <p:nvSpPr>
          <p:cNvPr id="6" name="Footer Placeholder 5">
            <a:extLst>
              <a:ext uri="{FF2B5EF4-FFF2-40B4-BE49-F238E27FC236}">
                <a16:creationId xmlns:a16="http://schemas.microsoft.com/office/drawing/2014/main" id="{C6A963C4-47AF-404A-9E2A-D8F021485F1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5D828B36-3E41-40D3-8A81-429710F7CB12}"/>
              </a:ext>
            </a:extLst>
          </p:cNvPr>
          <p:cNvSpPr>
            <a:spLocks noGrp="1"/>
          </p:cNvSpPr>
          <p:nvPr>
            <p:ph type="sldNum" sz="quarter" idx="12"/>
          </p:nvPr>
        </p:nvSpPr>
        <p:spPr/>
        <p:txBody>
          <a:bodyPr/>
          <a:lstStyle/>
          <a:p>
            <a:fld id="{62E686B8-2E4B-4CC9-AB40-6383EE950257}" type="slidenum">
              <a:rPr lang="en-GB" smtClean="0"/>
              <a:t>‹#›</a:t>
            </a:fld>
            <a:endParaRPr lang="en-GB"/>
          </a:p>
        </p:txBody>
      </p:sp>
    </p:spTree>
    <p:extLst>
      <p:ext uri="{BB962C8B-B14F-4D97-AF65-F5344CB8AC3E}">
        <p14:creationId xmlns:p14="http://schemas.microsoft.com/office/powerpoint/2010/main" val="41799110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2A5B7-F438-464E-9979-3906D268C1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0C4CF86B-E954-467E-B069-571D05BAF90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18AE7DC-36CA-4B09-BECF-4AEC65B130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E78C196-BA7A-419F-B0D8-BF41934B09D2}"/>
              </a:ext>
            </a:extLst>
          </p:cNvPr>
          <p:cNvSpPr>
            <a:spLocks noGrp="1"/>
          </p:cNvSpPr>
          <p:nvPr>
            <p:ph type="dt" sz="half" idx="10"/>
          </p:nvPr>
        </p:nvSpPr>
        <p:spPr/>
        <p:txBody>
          <a:bodyPr/>
          <a:lstStyle/>
          <a:p>
            <a:fld id="{C3FE0D43-97D3-4647-871B-E24A3827D528}" type="datetimeFigureOut">
              <a:rPr lang="en-GB" smtClean="0"/>
              <a:t>11/05/2020</a:t>
            </a:fld>
            <a:endParaRPr lang="en-GB"/>
          </a:p>
        </p:txBody>
      </p:sp>
      <p:sp>
        <p:nvSpPr>
          <p:cNvPr id="6" name="Footer Placeholder 5">
            <a:extLst>
              <a:ext uri="{FF2B5EF4-FFF2-40B4-BE49-F238E27FC236}">
                <a16:creationId xmlns:a16="http://schemas.microsoft.com/office/drawing/2014/main" id="{1FD39BB0-293C-474E-8794-8B6228A89C7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C3B9A73C-963D-45A6-9674-5E97CC2A411A}"/>
              </a:ext>
            </a:extLst>
          </p:cNvPr>
          <p:cNvSpPr>
            <a:spLocks noGrp="1"/>
          </p:cNvSpPr>
          <p:nvPr>
            <p:ph type="sldNum" sz="quarter" idx="12"/>
          </p:nvPr>
        </p:nvSpPr>
        <p:spPr/>
        <p:txBody>
          <a:bodyPr/>
          <a:lstStyle/>
          <a:p>
            <a:fld id="{62E686B8-2E4B-4CC9-AB40-6383EE950257}" type="slidenum">
              <a:rPr lang="en-GB" smtClean="0"/>
              <a:t>‹#›</a:t>
            </a:fld>
            <a:endParaRPr lang="en-GB"/>
          </a:p>
        </p:txBody>
      </p:sp>
    </p:spTree>
    <p:extLst>
      <p:ext uri="{BB962C8B-B14F-4D97-AF65-F5344CB8AC3E}">
        <p14:creationId xmlns:p14="http://schemas.microsoft.com/office/powerpoint/2010/main" val="3241292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3CE63CC-CF48-45E2-929F-30F1A76520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3F140E9D-C97B-43AF-9C0C-B41AA2FDD2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5FFB5BBE-BD70-4994-8A44-8EC3C02197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FE0D43-97D3-4647-871B-E24A3827D528}" type="datetimeFigureOut">
              <a:rPr lang="en-GB" smtClean="0"/>
              <a:t>11/05/2020</a:t>
            </a:fld>
            <a:endParaRPr lang="en-GB"/>
          </a:p>
        </p:txBody>
      </p:sp>
      <p:sp>
        <p:nvSpPr>
          <p:cNvPr id="5" name="Footer Placeholder 4">
            <a:extLst>
              <a:ext uri="{FF2B5EF4-FFF2-40B4-BE49-F238E27FC236}">
                <a16:creationId xmlns:a16="http://schemas.microsoft.com/office/drawing/2014/main" id="{D87D9FDA-F069-436B-9D88-EA79DCC01DB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99A3E4B1-DF17-4B25-8D56-6EA7060808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E686B8-2E4B-4CC9-AB40-6383EE950257}" type="slidenum">
              <a:rPr lang="en-GB" smtClean="0"/>
              <a:t>‹#›</a:t>
            </a:fld>
            <a:endParaRPr lang="en-GB"/>
          </a:p>
        </p:txBody>
      </p:sp>
    </p:spTree>
    <p:extLst>
      <p:ext uri="{BB962C8B-B14F-4D97-AF65-F5344CB8AC3E}">
        <p14:creationId xmlns:p14="http://schemas.microsoft.com/office/powerpoint/2010/main" val="172715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euobserver.com/coronavirus/147828"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www.archyde.com/lets-use-the-telecom-data-of-all-belgians-to-stop-the-coronavirus/" TargetMode="External"/><Relationship Id="rId11" Type="http://schemas.openxmlformats.org/officeDocument/2006/relationships/hyperlink" Target="https://www.socialmediatoday.com/news/more-nations-are-looking-to-use-cell-phone-data-to-track-the-covid-19-outbr/574695/" TargetMode="External"/><Relationship Id="rId5" Type="http://schemas.openxmlformats.org/officeDocument/2006/relationships/image" Target="../media/image3.png"/><Relationship Id="rId10" Type="http://schemas.openxmlformats.org/officeDocument/2006/relationships/image" Target="../media/image5.png"/><Relationship Id="rId4" Type="http://schemas.openxmlformats.org/officeDocument/2006/relationships/hyperlink" Target="https://science.sciencemag.org/content/early/2020/04/09/science.abb6936" TargetMode="External"/><Relationship Id="rId9" Type="http://schemas.openxmlformats.org/officeDocument/2006/relationships/hyperlink" Target="https://www.infosecurity-magazine.com/opinions/covid19-geo-tracking-privacy/" TargetMode="External"/><Relationship Id="rId1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8" Type="http://schemas.openxmlformats.org/officeDocument/2006/relationships/image" Target="../media/image36.gif"/><Relationship Id="rId13" Type="http://schemas.openxmlformats.org/officeDocument/2006/relationships/hyperlink" Target="http://ux.stackexchange.com/questions/50716/why-do-many-most-android-phones-have-the-power-button-opposite-the-volume-butt" TargetMode="External"/><Relationship Id="rId18" Type="http://schemas.openxmlformats.org/officeDocument/2006/relationships/hyperlink" Target="http://www.pngall.com/virus-png" TargetMode="External"/><Relationship Id="rId26" Type="http://schemas.openxmlformats.org/officeDocument/2006/relationships/image" Target="../media/image42.jpg"/><Relationship Id="rId3" Type="http://schemas.openxmlformats.org/officeDocument/2006/relationships/image" Target="../media/image8.png"/><Relationship Id="rId21" Type="http://schemas.openxmlformats.org/officeDocument/2006/relationships/hyperlink" Target="https://www.iconfinder.com/icons/1688942/corrupt_corrupt_document_corrupt_file_corrupt_file_icon_corrupt_format_corrupt_icon_icon" TargetMode="External"/><Relationship Id="rId7" Type="http://schemas.openxmlformats.org/officeDocument/2006/relationships/hyperlink" Target="https://oldschool.runescape.wiki/w/Mahogany_prize_chest" TargetMode="External"/><Relationship Id="rId12" Type="http://schemas.openxmlformats.org/officeDocument/2006/relationships/image" Target="../media/image10.jpg"/><Relationship Id="rId17" Type="http://schemas.openxmlformats.org/officeDocument/2006/relationships/image" Target="../media/image38.png"/><Relationship Id="rId25" Type="http://schemas.openxmlformats.org/officeDocument/2006/relationships/hyperlink" Target="http://werelivingafulllife.blogspot.com/2011_07_01_archive.html" TargetMode="External"/><Relationship Id="rId33" Type="http://schemas.openxmlformats.org/officeDocument/2006/relationships/image" Target="../media/image47.jpeg"/><Relationship Id="rId2" Type="http://schemas.openxmlformats.org/officeDocument/2006/relationships/notesSlide" Target="../notesSlides/notesSlide12.xml"/><Relationship Id="rId16" Type="http://schemas.openxmlformats.org/officeDocument/2006/relationships/hyperlink" Target="https://superuser.com/users/39684/ormis" TargetMode="External"/><Relationship Id="rId20" Type="http://schemas.openxmlformats.org/officeDocument/2006/relationships/image" Target="../media/image39.png"/><Relationship Id="rId29" Type="http://schemas.openxmlformats.org/officeDocument/2006/relationships/hyperlink" Target="https://en.wikipedia.org/wiki/File:Question_mark_alternate.svg" TargetMode="Externa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hyperlink" Target="https://www.verito.com/cloud-database/" TargetMode="External"/><Relationship Id="rId24" Type="http://schemas.openxmlformats.org/officeDocument/2006/relationships/image" Target="../media/image41.gif"/><Relationship Id="rId32" Type="http://schemas.openxmlformats.org/officeDocument/2006/relationships/image" Target="../media/image46.png"/><Relationship Id="rId5" Type="http://schemas.openxmlformats.org/officeDocument/2006/relationships/hyperlink" Target="https://pixabay.com/en/thinker-thinking-person-idea-28741/" TargetMode="External"/><Relationship Id="rId15" Type="http://schemas.openxmlformats.org/officeDocument/2006/relationships/image" Target="../media/image37.png"/><Relationship Id="rId23" Type="http://schemas.openxmlformats.org/officeDocument/2006/relationships/hyperlink" Target="https://www.allmusic.com/album/corrupted-data-mw0002089929" TargetMode="External"/><Relationship Id="rId28" Type="http://schemas.openxmlformats.org/officeDocument/2006/relationships/image" Target="../media/image43.png"/><Relationship Id="rId10" Type="http://schemas.openxmlformats.org/officeDocument/2006/relationships/image" Target="../media/image9.png"/><Relationship Id="rId19" Type="http://schemas.openxmlformats.org/officeDocument/2006/relationships/image" Target="../media/image12.emf"/><Relationship Id="rId31" Type="http://schemas.openxmlformats.org/officeDocument/2006/relationships/image" Target="../media/image45.jpeg"/><Relationship Id="rId4" Type="http://schemas.openxmlformats.org/officeDocument/2006/relationships/image" Target="../media/image14.png"/><Relationship Id="rId9" Type="http://schemas.openxmlformats.org/officeDocument/2006/relationships/hyperlink" Target="https://boards.na.leagueoflegends.com/de/c/memes/TtoovrEq-contest-time?show=new" TargetMode="External"/><Relationship Id="rId14" Type="http://schemas.openxmlformats.org/officeDocument/2006/relationships/image" Target="../media/image11.png"/><Relationship Id="rId22" Type="http://schemas.openxmlformats.org/officeDocument/2006/relationships/image" Target="../media/image40.com"/><Relationship Id="rId27" Type="http://schemas.openxmlformats.org/officeDocument/2006/relationships/hyperlink" Target="https://www.dreamstime.com/royalty-free-stock-photo-open-closed-icon-image13421645" TargetMode="External"/><Relationship Id="rId30"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www.flickr.com/photos/91167628@N04/8279355445" TargetMode="External"/><Relationship Id="rId4" Type="http://schemas.microsoft.com/office/2007/relationships/hdphoto" Target="../media/hdphoto2.wdp"/></Relationships>
</file>

<file path=ppt/slides/_rels/slide2.xml.rels><?xml version="1.0" encoding="UTF-8" standalone="yes"?>
<Relationships xmlns="http://schemas.openxmlformats.org/package/2006/relationships"><Relationship Id="rId8" Type="http://schemas.openxmlformats.org/officeDocument/2006/relationships/image" Target="../media/image12.emf"/><Relationship Id="rId13" Type="http://schemas.openxmlformats.org/officeDocument/2006/relationships/image" Target="../media/image15.jpg"/><Relationship Id="rId18" Type="http://schemas.openxmlformats.org/officeDocument/2006/relationships/hyperlink" Target="http://vformation.blogspot.com/2014/09/the-terrible-horrible-no-good-very-bad.html" TargetMode="External"/><Relationship Id="rId26" Type="http://schemas.openxmlformats.org/officeDocument/2006/relationships/image" Target="../media/image22.png"/><Relationship Id="rId3" Type="http://schemas.openxmlformats.org/officeDocument/2006/relationships/image" Target="../media/image9.png"/><Relationship Id="rId21" Type="http://schemas.openxmlformats.org/officeDocument/2006/relationships/image" Target="../media/image19.png"/><Relationship Id="rId7" Type="http://schemas.openxmlformats.org/officeDocument/2006/relationships/image" Target="../media/image11.png"/><Relationship Id="rId12" Type="http://schemas.openxmlformats.org/officeDocument/2006/relationships/hyperlink" Target="https://pixabay.com/en/thinker-thinking-person-idea-28741/" TargetMode="External"/><Relationship Id="rId17" Type="http://schemas.openxmlformats.org/officeDocument/2006/relationships/image" Target="../media/image17.PNG"/><Relationship Id="rId25" Type="http://schemas.openxmlformats.org/officeDocument/2006/relationships/hyperlink" Target="https://en.wikipedia.org/wiki/Maps.me" TargetMode="External"/><Relationship Id="rId2" Type="http://schemas.openxmlformats.org/officeDocument/2006/relationships/notesSlide" Target="../notesSlides/notesSlide2.xml"/><Relationship Id="rId16" Type="http://schemas.openxmlformats.org/officeDocument/2006/relationships/hyperlink" Target="https://pngio.com/PNG/176-sick-png.html" TargetMode="External"/><Relationship Id="rId20" Type="http://schemas.openxmlformats.org/officeDocument/2006/relationships/hyperlink" Target="https://janscookingjourney.blogspot.com/2010/09/hey-mom-what-for-dinner.html" TargetMode="External"/><Relationship Id="rId1" Type="http://schemas.openxmlformats.org/officeDocument/2006/relationships/slideLayout" Target="../slideLayouts/slideLayout2.xml"/><Relationship Id="rId6" Type="http://schemas.openxmlformats.org/officeDocument/2006/relationships/hyperlink" Target="http://ux.stackexchange.com/questions/50716/why-do-many-most-android-phones-have-the-power-button-opposite-the-volume-butt" TargetMode="External"/><Relationship Id="rId11" Type="http://schemas.openxmlformats.org/officeDocument/2006/relationships/image" Target="../media/image14.png"/><Relationship Id="rId24" Type="http://schemas.openxmlformats.org/officeDocument/2006/relationships/image" Target="../media/image21.png"/><Relationship Id="rId5" Type="http://schemas.openxmlformats.org/officeDocument/2006/relationships/image" Target="../media/image10.jpg"/><Relationship Id="rId15" Type="http://schemas.openxmlformats.org/officeDocument/2006/relationships/image" Target="../media/image16.png"/><Relationship Id="rId23" Type="http://schemas.openxmlformats.org/officeDocument/2006/relationships/hyperlink" Target="https://creativemarket.com/Meilun/649610-Cartoon-Traveler-Character" TargetMode="External"/><Relationship Id="rId28" Type="http://schemas.openxmlformats.org/officeDocument/2006/relationships/image" Target="../media/image23.gif"/><Relationship Id="rId10" Type="http://schemas.openxmlformats.org/officeDocument/2006/relationships/hyperlink" Target="http://www.mmmortgages.co.uk/tag/insurance/" TargetMode="External"/><Relationship Id="rId19" Type="http://schemas.openxmlformats.org/officeDocument/2006/relationships/image" Target="../media/image18.jpg"/><Relationship Id="rId4" Type="http://schemas.openxmlformats.org/officeDocument/2006/relationships/hyperlink" Target="https://www.verito.com/cloud-database/" TargetMode="External"/><Relationship Id="rId9" Type="http://schemas.openxmlformats.org/officeDocument/2006/relationships/image" Target="../media/image13.gif"/><Relationship Id="rId14" Type="http://schemas.openxmlformats.org/officeDocument/2006/relationships/hyperlink" Target="https://www.slideteam.net/traffic-light-indicator-of-various-risk-levels.html" TargetMode="External"/><Relationship Id="rId22" Type="http://schemas.openxmlformats.org/officeDocument/2006/relationships/image" Target="../media/image20.jpg"/><Relationship Id="rId27"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1.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ux.stackexchange.com/questions/50716/why-do-many-most-android-phones-have-the-power-button-opposite-the-volume-butt" TargetMode="External"/><Relationship Id="rId5" Type="http://schemas.openxmlformats.org/officeDocument/2006/relationships/image" Target="../media/image10.jpg"/><Relationship Id="rId4" Type="http://schemas.openxmlformats.org/officeDocument/2006/relationships/hyperlink" Target="https://en.wikipedia.org/wiki/Maps.me" TargetMode="External"/><Relationship Id="rId9" Type="http://schemas.openxmlformats.org/officeDocument/2006/relationships/hyperlink" Target="https://pixabay.com/en/home-start-%C2%ABtop%C2%BB-icon-1110868/"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openclipart.org/detail/188870/no-entry-sign-panneau-sens-interdit-by-enolynn-188870"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www.freestockphotos.biz/stockphoto/16779" TargetMode="External"/><Relationship Id="rId4" Type="http://schemas.openxmlformats.org/officeDocument/2006/relationships/image" Target="../media/image29.png"/></Relationships>
</file>

<file path=ppt/slides/_rels/slide6.xml.rels><?xml version="1.0" encoding="UTF-8" standalone="yes"?>
<Relationships xmlns="http://schemas.openxmlformats.org/package/2006/relationships"><Relationship Id="rId8" Type="http://schemas.openxmlformats.org/officeDocument/2006/relationships/comments" Target="../comments/comment1.xml"/><Relationship Id="rId3" Type="http://schemas.openxmlformats.org/officeDocument/2006/relationships/image" Target="../media/image8.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hyperlink" Target="http://openclipart.org/detail/188870/no-entry-sign-panneau-sens-interdit-by-enolynn-188870" TargetMode="External"/><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hyperlink" Target="http://ux.stackexchange.com/questions/50716/why-do-many-most-android-phones-have-the-power-button-opposite-the-volume-butt"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hyperlink" Target="https://www.verito.com/cloud-database/" TargetMode="Externa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3.gif"/><Relationship Id="rId13" Type="http://schemas.microsoft.com/office/2007/relationships/hdphoto" Target="../media/hdphoto1.wdp"/><Relationship Id="rId3" Type="http://schemas.openxmlformats.org/officeDocument/2006/relationships/image" Target="../media/image9.png"/><Relationship Id="rId7" Type="http://schemas.openxmlformats.org/officeDocument/2006/relationships/hyperlink" Target="http://ux.stackexchange.com/questions/50716/why-do-many-most-android-phones-have-the-power-button-opposite-the-volume-butt" TargetMode="External"/><Relationship Id="rId12" Type="http://schemas.openxmlformats.org/officeDocument/2006/relationships/image" Target="../media/image33.png"/><Relationship Id="rId17" Type="http://schemas.openxmlformats.org/officeDocument/2006/relationships/hyperlink" Target="http://www.freestockphotos.biz/stockphoto/16779" TargetMode="External"/><Relationship Id="rId2" Type="http://schemas.openxmlformats.org/officeDocument/2006/relationships/notesSlide" Target="../notesSlides/notesSlide8.xml"/><Relationship Id="rId16"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10.jpg"/><Relationship Id="rId11" Type="http://schemas.openxmlformats.org/officeDocument/2006/relationships/hyperlink" Target="https://pixabay.com/en/thinker-thinking-person-idea-28741/" TargetMode="External"/><Relationship Id="rId5" Type="http://schemas.openxmlformats.org/officeDocument/2006/relationships/image" Target="../media/image8.png"/><Relationship Id="rId15" Type="http://schemas.openxmlformats.org/officeDocument/2006/relationships/image" Target="../media/image15.jpg"/><Relationship Id="rId10" Type="http://schemas.openxmlformats.org/officeDocument/2006/relationships/image" Target="../media/image14.png"/><Relationship Id="rId4" Type="http://schemas.openxmlformats.org/officeDocument/2006/relationships/hyperlink" Target="https://www.verito.com/cloud-database/" TargetMode="External"/><Relationship Id="rId9" Type="http://schemas.openxmlformats.org/officeDocument/2006/relationships/hyperlink" Target="http://www.mmmortgages.co.uk/tag/insurance/" TargetMode="External"/><Relationship Id="rId14" Type="http://schemas.openxmlformats.org/officeDocument/2006/relationships/hyperlink" Target="https://www.slideteam.net/traffic-light-indicator-of-various-risk-levels.html"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73434506-DF0D-4AD9-AE57-A35DD0B59300}"/>
              </a:ext>
            </a:extLst>
          </p:cNvPr>
          <p:cNvSpPr txBox="1">
            <a:spLocks/>
          </p:cNvSpPr>
          <p:nvPr/>
        </p:nvSpPr>
        <p:spPr>
          <a:xfrm>
            <a:off x="0" y="3016"/>
            <a:ext cx="12192000" cy="662782"/>
          </a:xfrm>
          <a:prstGeom prst="rect">
            <a:avLst/>
          </a:prstGeom>
        </p:spPr>
        <p:style>
          <a:lnRef idx="1">
            <a:schemeClr val="accent3"/>
          </a:lnRef>
          <a:fillRef idx="3">
            <a:schemeClr val="accent3"/>
          </a:fillRef>
          <a:effectRef idx="2">
            <a:schemeClr val="accent3"/>
          </a:effectRef>
          <a:fontRef idx="minor">
            <a:schemeClr val="lt1"/>
          </a:fontRef>
        </p:style>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2247900"/>
            <a:endParaRPr lang="en-GB" dirty="0"/>
          </a:p>
        </p:txBody>
      </p:sp>
      <p:grpSp>
        <p:nvGrpSpPr>
          <p:cNvPr id="22" name="Group 21">
            <a:extLst>
              <a:ext uri="{FF2B5EF4-FFF2-40B4-BE49-F238E27FC236}">
                <a16:creationId xmlns:a16="http://schemas.microsoft.com/office/drawing/2014/main" id="{5BF2758E-F68B-481E-A58E-8AF4BF0D0125}"/>
              </a:ext>
            </a:extLst>
          </p:cNvPr>
          <p:cNvGrpSpPr/>
          <p:nvPr/>
        </p:nvGrpSpPr>
        <p:grpSpPr>
          <a:xfrm>
            <a:off x="311979" y="1124103"/>
            <a:ext cx="3531148" cy="4770412"/>
            <a:chOff x="9437778" y="-669211"/>
            <a:chExt cx="3531148" cy="4770412"/>
          </a:xfrm>
        </p:grpSpPr>
        <p:pic>
          <p:nvPicPr>
            <p:cNvPr id="15" name="Picture 14">
              <a:extLst>
                <a:ext uri="{FF2B5EF4-FFF2-40B4-BE49-F238E27FC236}">
                  <a16:creationId xmlns:a16="http://schemas.microsoft.com/office/drawing/2014/main" id="{8B173F6E-6D4C-45F5-A166-2D372F4C212A}"/>
                </a:ext>
              </a:extLst>
            </p:cNvPr>
            <p:cNvPicPr>
              <a:picLocks noChangeAspect="1"/>
            </p:cNvPicPr>
            <p:nvPr/>
          </p:nvPicPr>
          <p:blipFill>
            <a:blip r:embed="rId3"/>
            <a:stretch>
              <a:fillRect/>
            </a:stretch>
          </p:blipFill>
          <p:spPr>
            <a:xfrm>
              <a:off x="9439930" y="-669211"/>
              <a:ext cx="3496164" cy="4247192"/>
            </a:xfrm>
            <a:prstGeom prst="rect">
              <a:avLst/>
            </a:prstGeom>
          </p:spPr>
        </p:pic>
        <p:sp>
          <p:nvSpPr>
            <p:cNvPr id="19" name="TextBox 18">
              <a:hlinkClick r:id="rId4"/>
              <a:extLst>
                <a:ext uri="{FF2B5EF4-FFF2-40B4-BE49-F238E27FC236}">
                  <a16:creationId xmlns:a16="http://schemas.microsoft.com/office/drawing/2014/main" id="{BE5606B6-9D4F-4DFB-A216-197C285801DA}"/>
                </a:ext>
              </a:extLst>
            </p:cNvPr>
            <p:cNvSpPr txBox="1"/>
            <p:nvPr/>
          </p:nvSpPr>
          <p:spPr>
            <a:xfrm>
              <a:off x="9437778" y="3577981"/>
              <a:ext cx="3531148" cy="523220"/>
            </a:xfrm>
            <a:prstGeom prst="rect">
              <a:avLst/>
            </a:prstGeom>
            <a:solidFill>
              <a:schemeClr val="bg1"/>
            </a:solidFill>
          </p:spPr>
          <p:txBody>
            <a:bodyPr wrap="square" rtlCol="0">
              <a:spAutoFit/>
            </a:bodyPr>
            <a:lstStyle/>
            <a:p>
              <a:r>
                <a:rPr lang="en-GB" sz="1400" i="1" u="sng" dirty="0"/>
                <a:t>https://science.sciencemag.org/content/early/2020/04/09/science.abb6936</a:t>
              </a:r>
            </a:p>
          </p:txBody>
        </p:sp>
      </p:grpSp>
      <p:grpSp>
        <p:nvGrpSpPr>
          <p:cNvPr id="14" name="Group 13">
            <a:extLst>
              <a:ext uri="{FF2B5EF4-FFF2-40B4-BE49-F238E27FC236}">
                <a16:creationId xmlns:a16="http://schemas.microsoft.com/office/drawing/2014/main" id="{3353E22F-4564-44EB-B52C-C8BCC0B8E96C}"/>
              </a:ext>
            </a:extLst>
          </p:cNvPr>
          <p:cNvGrpSpPr/>
          <p:nvPr/>
        </p:nvGrpSpPr>
        <p:grpSpPr>
          <a:xfrm>
            <a:off x="3493633" y="513725"/>
            <a:ext cx="3566347" cy="4837877"/>
            <a:chOff x="6638394" y="577188"/>
            <a:chExt cx="2514951" cy="3411621"/>
          </a:xfrm>
        </p:grpSpPr>
        <p:pic>
          <p:nvPicPr>
            <p:cNvPr id="10" name="Picture 9">
              <a:extLst>
                <a:ext uri="{FF2B5EF4-FFF2-40B4-BE49-F238E27FC236}">
                  <a16:creationId xmlns:a16="http://schemas.microsoft.com/office/drawing/2014/main" id="{8A49EEE0-9FD3-46AB-BFFA-B16ACD6FB385}"/>
                </a:ext>
              </a:extLst>
            </p:cNvPr>
            <p:cNvPicPr>
              <a:picLocks noChangeAspect="1"/>
            </p:cNvPicPr>
            <p:nvPr/>
          </p:nvPicPr>
          <p:blipFill>
            <a:blip r:embed="rId5"/>
            <a:stretch>
              <a:fillRect/>
            </a:stretch>
          </p:blipFill>
          <p:spPr>
            <a:xfrm>
              <a:off x="6666973" y="577188"/>
              <a:ext cx="2486372" cy="2876951"/>
            </a:xfrm>
            <a:prstGeom prst="rect">
              <a:avLst/>
            </a:prstGeom>
          </p:spPr>
        </p:pic>
        <p:sp>
          <p:nvSpPr>
            <p:cNvPr id="13" name="TextBox 12">
              <a:hlinkClick r:id="rId6"/>
              <a:extLst>
                <a:ext uri="{FF2B5EF4-FFF2-40B4-BE49-F238E27FC236}">
                  <a16:creationId xmlns:a16="http://schemas.microsoft.com/office/drawing/2014/main" id="{DDDFC1A7-4BD4-41E0-ACC6-0C3ABE5F8D10}"/>
                </a:ext>
              </a:extLst>
            </p:cNvPr>
            <p:cNvSpPr txBox="1"/>
            <p:nvPr/>
          </p:nvSpPr>
          <p:spPr>
            <a:xfrm>
              <a:off x="6638394" y="3451007"/>
              <a:ext cx="2514951" cy="537802"/>
            </a:xfrm>
            <a:prstGeom prst="rect">
              <a:avLst/>
            </a:prstGeom>
            <a:solidFill>
              <a:schemeClr val="bg1"/>
            </a:solidFill>
          </p:spPr>
          <p:txBody>
            <a:bodyPr wrap="square" rtlCol="0">
              <a:spAutoFit/>
            </a:bodyPr>
            <a:lstStyle/>
            <a:p>
              <a:r>
                <a:rPr lang="en-GB" sz="1400" i="1" u="sng" dirty="0"/>
                <a:t>https://www.archyde.com/lets-use-the-telecom-data-of-all-belgians-to-stop-the-coronavirus/</a:t>
              </a:r>
            </a:p>
          </p:txBody>
        </p:sp>
      </p:grpSp>
      <p:grpSp>
        <p:nvGrpSpPr>
          <p:cNvPr id="9" name="Group 8">
            <a:extLst>
              <a:ext uri="{FF2B5EF4-FFF2-40B4-BE49-F238E27FC236}">
                <a16:creationId xmlns:a16="http://schemas.microsoft.com/office/drawing/2014/main" id="{5401F531-C133-4C98-A65A-A1674F5B5D54}"/>
              </a:ext>
            </a:extLst>
          </p:cNvPr>
          <p:cNvGrpSpPr/>
          <p:nvPr/>
        </p:nvGrpSpPr>
        <p:grpSpPr>
          <a:xfrm>
            <a:off x="8048849" y="366929"/>
            <a:ext cx="3764301" cy="4580298"/>
            <a:chOff x="3571523" y="525715"/>
            <a:chExt cx="2524477" cy="3071714"/>
          </a:xfrm>
        </p:grpSpPr>
        <p:pic>
          <p:nvPicPr>
            <p:cNvPr id="7" name="Picture 6">
              <a:extLst>
                <a:ext uri="{FF2B5EF4-FFF2-40B4-BE49-F238E27FC236}">
                  <a16:creationId xmlns:a16="http://schemas.microsoft.com/office/drawing/2014/main" id="{F2DC4AEE-F356-4196-94F1-6BCFD0102AFF}"/>
                </a:ext>
              </a:extLst>
            </p:cNvPr>
            <p:cNvPicPr>
              <a:picLocks noChangeAspect="1"/>
            </p:cNvPicPr>
            <p:nvPr/>
          </p:nvPicPr>
          <p:blipFill>
            <a:blip r:embed="rId7"/>
            <a:stretch>
              <a:fillRect/>
            </a:stretch>
          </p:blipFill>
          <p:spPr>
            <a:xfrm>
              <a:off x="3571523" y="525715"/>
              <a:ext cx="2524477" cy="2867425"/>
            </a:xfrm>
            <a:prstGeom prst="rect">
              <a:avLst/>
            </a:prstGeom>
          </p:spPr>
        </p:pic>
        <p:sp>
          <p:nvSpPr>
            <p:cNvPr id="8" name="TextBox 7">
              <a:hlinkClick r:id="rId8"/>
              <a:extLst>
                <a:ext uri="{FF2B5EF4-FFF2-40B4-BE49-F238E27FC236}">
                  <a16:creationId xmlns:a16="http://schemas.microsoft.com/office/drawing/2014/main" id="{582DBE9D-7171-494C-B228-B89AC63FE6BC}"/>
                </a:ext>
              </a:extLst>
            </p:cNvPr>
            <p:cNvSpPr txBox="1"/>
            <p:nvPr/>
          </p:nvSpPr>
          <p:spPr>
            <a:xfrm>
              <a:off x="3571523" y="3391023"/>
              <a:ext cx="2524477" cy="206406"/>
            </a:xfrm>
            <a:prstGeom prst="rect">
              <a:avLst/>
            </a:prstGeom>
            <a:solidFill>
              <a:schemeClr val="bg1"/>
            </a:solidFill>
          </p:spPr>
          <p:txBody>
            <a:bodyPr wrap="square" rtlCol="0">
              <a:spAutoFit/>
            </a:bodyPr>
            <a:lstStyle/>
            <a:p>
              <a:r>
                <a:rPr lang="en-GB" sz="1400" i="1" u="sng" dirty="0"/>
                <a:t>https://euobserver.com/coronavirus/147828</a:t>
              </a:r>
            </a:p>
          </p:txBody>
        </p:sp>
      </p:grpSp>
      <p:grpSp>
        <p:nvGrpSpPr>
          <p:cNvPr id="6" name="Group 5">
            <a:extLst>
              <a:ext uri="{FF2B5EF4-FFF2-40B4-BE49-F238E27FC236}">
                <a16:creationId xmlns:a16="http://schemas.microsoft.com/office/drawing/2014/main" id="{1991FD39-4DCF-4A8F-8464-0600D07F2B32}"/>
              </a:ext>
            </a:extLst>
          </p:cNvPr>
          <p:cNvGrpSpPr/>
          <p:nvPr/>
        </p:nvGrpSpPr>
        <p:grpSpPr>
          <a:xfrm>
            <a:off x="7438829" y="1432989"/>
            <a:ext cx="3496165" cy="4762013"/>
            <a:chOff x="4848050" y="828965"/>
            <a:chExt cx="3496165" cy="4762013"/>
          </a:xfrm>
        </p:grpSpPr>
        <p:sp>
          <p:nvSpPr>
            <p:cNvPr id="5" name="TextBox 4">
              <a:hlinkClick r:id="rId9"/>
              <a:extLst>
                <a:ext uri="{FF2B5EF4-FFF2-40B4-BE49-F238E27FC236}">
                  <a16:creationId xmlns:a16="http://schemas.microsoft.com/office/drawing/2014/main" id="{205F1617-A21E-40F0-92B8-EAC9FC6C8C81}"/>
                </a:ext>
              </a:extLst>
            </p:cNvPr>
            <p:cNvSpPr txBox="1"/>
            <p:nvPr/>
          </p:nvSpPr>
          <p:spPr>
            <a:xfrm>
              <a:off x="4848050" y="4852314"/>
              <a:ext cx="3496164" cy="738664"/>
            </a:xfrm>
            <a:prstGeom prst="rect">
              <a:avLst/>
            </a:prstGeom>
            <a:solidFill>
              <a:schemeClr val="bg1"/>
            </a:solidFill>
          </p:spPr>
          <p:txBody>
            <a:bodyPr wrap="square" rtlCol="0">
              <a:spAutoFit/>
            </a:bodyPr>
            <a:lstStyle/>
            <a:p>
              <a:r>
                <a:rPr lang="en-GB" sz="1400" i="1" u="sng" dirty="0"/>
                <a:t>https://www.infosecurity-magazine.com/opinions/covid19-geo-tracking-privacy/</a:t>
              </a:r>
            </a:p>
          </p:txBody>
        </p:sp>
        <p:pic>
          <p:nvPicPr>
            <p:cNvPr id="4" name="Picture 3">
              <a:extLst>
                <a:ext uri="{FF2B5EF4-FFF2-40B4-BE49-F238E27FC236}">
                  <a16:creationId xmlns:a16="http://schemas.microsoft.com/office/drawing/2014/main" id="{E6AE29A1-6D8D-4B6C-8813-F68D8A72C80D}"/>
                </a:ext>
              </a:extLst>
            </p:cNvPr>
            <p:cNvPicPr>
              <a:picLocks noChangeAspect="1"/>
            </p:cNvPicPr>
            <p:nvPr/>
          </p:nvPicPr>
          <p:blipFill>
            <a:blip r:embed="rId10"/>
            <a:stretch>
              <a:fillRect/>
            </a:stretch>
          </p:blipFill>
          <p:spPr>
            <a:xfrm>
              <a:off x="4848051" y="828965"/>
              <a:ext cx="3496164" cy="4043274"/>
            </a:xfrm>
            <a:prstGeom prst="rect">
              <a:avLst/>
            </a:prstGeom>
          </p:spPr>
        </p:pic>
      </p:grpSp>
      <p:grpSp>
        <p:nvGrpSpPr>
          <p:cNvPr id="21" name="Group 20">
            <a:extLst>
              <a:ext uri="{FF2B5EF4-FFF2-40B4-BE49-F238E27FC236}">
                <a16:creationId xmlns:a16="http://schemas.microsoft.com/office/drawing/2014/main" id="{63E0434C-38BB-4C1F-96DA-0F2146A6A648}"/>
              </a:ext>
            </a:extLst>
          </p:cNvPr>
          <p:cNvGrpSpPr/>
          <p:nvPr/>
        </p:nvGrpSpPr>
        <p:grpSpPr>
          <a:xfrm>
            <a:off x="6269137" y="1506398"/>
            <a:ext cx="3566348" cy="5046729"/>
            <a:chOff x="7810927" y="1281890"/>
            <a:chExt cx="3566348" cy="5046729"/>
          </a:xfrm>
        </p:grpSpPr>
        <p:sp>
          <p:nvSpPr>
            <p:cNvPr id="16" name="TextBox 15">
              <a:hlinkClick r:id="rId11"/>
              <a:extLst>
                <a:ext uri="{FF2B5EF4-FFF2-40B4-BE49-F238E27FC236}">
                  <a16:creationId xmlns:a16="http://schemas.microsoft.com/office/drawing/2014/main" id="{ACEEE6BB-3E55-487E-9F22-92879C5A1DC6}"/>
                </a:ext>
              </a:extLst>
            </p:cNvPr>
            <p:cNvSpPr txBox="1"/>
            <p:nvPr/>
          </p:nvSpPr>
          <p:spPr>
            <a:xfrm>
              <a:off x="7810927" y="5589955"/>
              <a:ext cx="3566347" cy="738664"/>
            </a:xfrm>
            <a:prstGeom prst="rect">
              <a:avLst/>
            </a:prstGeom>
            <a:solidFill>
              <a:schemeClr val="bg1"/>
            </a:solidFill>
          </p:spPr>
          <p:txBody>
            <a:bodyPr wrap="square" rtlCol="0">
              <a:spAutoFit/>
            </a:bodyPr>
            <a:lstStyle/>
            <a:p>
              <a:r>
                <a:rPr lang="en-GB" sz="1400" i="1" u="sng" dirty="0"/>
                <a:t>https://www.socialmediatoday.com/news/more-nations-are-looking-to-use-cell-phone-data-to-track-the-covid-19-outbr/574695/</a:t>
              </a:r>
            </a:p>
          </p:txBody>
        </p:sp>
        <p:pic>
          <p:nvPicPr>
            <p:cNvPr id="20" name="Picture 19">
              <a:extLst>
                <a:ext uri="{FF2B5EF4-FFF2-40B4-BE49-F238E27FC236}">
                  <a16:creationId xmlns:a16="http://schemas.microsoft.com/office/drawing/2014/main" id="{EE0B4085-8CE2-4758-99B7-F278897FC656}"/>
                </a:ext>
              </a:extLst>
            </p:cNvPr>
            <p:cNvPicPr>
              <a:picLocks noChangeAspect="1"/>
            </p:cNvPicPr>
            <p:nvPr/>
          </p:nvPicPr>
          <p:blipFill>
            <a:blip r:embed="rId12"/>
            <a:stretch>
              <a:fillRect/>
            </a:stretch>
          </p:blipFill>
          <p:spPr>
            <a:xfrm>
              <a:off x="7810927" y="1281890"/>
              <a:ext cx="3566348" cy="4343069"/>
            </a:xfrm>
            <a:prstGeom prst="rect">
              <a:avLst/>
            </a:prstGeom>
          </p:spPr>
        </p:pic>
      </p:grpSp>
      <p:grpSp>
        <p:nvGrpSpPr>
          <p:cNvPr id="28" name="Group 27">
            <a:extLst>
              <a:ext uri="{FF2B5EF4-FFF2-40B4-BE49-F238E27FC236}">
                <a16:creationId xmlns:a16="http://schemas.microsoft.com/office/drawing/2014/main" id="{6B60B63E-BA6B-4330-82C9-B5D21D01C04F}"/>
              </a:ext>
            </a:extLst>
          </p:cNvPr>
          <p:cNvGrpSpPr/>
          <p:nvPr/>
        </p:nvGrpSpPr>
        <p:grpSpPr>
          <a:xfrm>
            <a:off x="1446694" y="1619744"/>
            <a:ext cx="9298611" cy="3222598"/>
            <a:chOff x="3566159" y="-2051002"/>
            <a:chExt cx="9298611" cy="3222598"/>
          </a:xfrm>
        </p:grpSpPr>
        <p:sp>
          <p:nvSpPr>
            <p:cNvPr id="24" name="Rectangle: Rounded Corners 23">
              <a:extLst>
                <a:ext uri="{FF2B5EF4-FFF2-40B4-BE49-F238E27FC236}">
                  <a16:creationId xmlns:a16="http://schemas.microsoft.com/office/drawing/2014/main" id="{F49323A9-3B12-4723-8F94-03C17979F67B}"/>
                </a:ext>
              </a:extLst>
            </p:cNvPr>
            <p:cNvSpPr/>
            <p:nvPr/>
          </p:nvSpPr>
          <p:spPr>
            <a:xfrm>
              <a:off x="3566159" y="-1928857"/>
              <a:ext cx="9298611" cy="3100453"/>
            </a:xfrm>
            <a:prstGeom prst="roundRect">
              <a:avLst>
                <a:gd name="adj" fmla="val 4028"/>
              </a:avLst>
            </a:prstGeom>
            <a:effectLst>
              <a:glow rad="1905000">
                <a:srgbClr val="723C39">
                  <a:alpha val="38000"/>
                </a:srgbClr>
              </a:glow>
            </a:effectLst>
            <a:scene3d>
              <a:camera prst="orthographicFront"/>
              <a:lightRig rig="threePt" dir="t"/>
            </a:scene3d>
            <a:sp3d>
              <a:bevelT w="114300" prst="hardEdge"/>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a:p>
          </p:txBody>
        </p:sp>
        <p:pic>
          <p:nvPicPr>
            <p:cNvPr id="23" name="Picture 22">
              <a:extLst>
                <a:ext uri="{FF2B5EF4-FFF2-40B4-BE49-F238E27FC236}">
                  <a16:creationId xmlns:a16="http://schemas.microsoft.com/office/drawing/2014/main" id="{533F9BB2-2C1B-4837-B4F2-3AE0B92478F0}"/>
                </a:ext>
              </a:extLst>
            </p:cNvPr>
            <p:cNvPicPr>
              <a:picLocks noChangeAspect="1"/>
            </p:cNvPicPr>
            <p:nvPr/>
          </p:nvPicPr>
          <p:blipFill rotWithShape="1">
            <a:blip r:embed="rId13">
              <a:clrChange>
                <a:clrFrom>
                  <a:srgbClr val="000000"/>
                </a:clrFrom>
                <a:clrTo>
                  <a:srgbClr val="000000">
                    <a:alpha val="0"/>
                  </a:srgbClr>
                </a:clrTo>
              </a:clrChange>
            </a:blip>
            <a:srcRect t="19782" b="17564"/>
            <a:stretch/>
          </p:blipFill>
          <p:spPr>
            <a:xfrm>
              <a:off x="10669887" y="-1824648"/>
              <a:ext cx="2098651" cy="1314907"/>
            </a:xfrm>
            <a:prstGeom prst="roundRect">
              <a:avLst>
                <a:gd name="adj" fmla="val 8594"/>
              </a:avLst>
            </a:prstGeom>
            <a:solidFill>
              <a:srgbClr val="FFFFFF">
                <a:shade val="85000"/>
              </a:srgbClr>
            </a:solidFill>
            <a:ln>
              <a:noFill/>
            </a:ln>
            <a:effectLst>
              <a:innerShdw blurRad="63500" dist="50800">
                <a:prstClr val="black">
                  <a:alpha val="50000"/>
                </a:prstClr>
              </a:innerShdw>
            </a:effectLst>
          </p:spPr>
        </p:pic>
        <p:pic>
          <p:nvPicPr>
            <p:cNvPr id="25" name="Picture 24">
              <a:extLst>
                <a:ext uri="{FF2B5EF4-FFF2-40B4-BE49-F238E27FC236}">
                  <a16:creationId xmlns:a16="http://schemas.microsoft.com/office/drawing/2014/main" id="{D9C06E45-5328-4D6C-915C-AE80559846DC}"/>
                </a:ext>
              </a:extLst>
            </p:cNvPr>
            <p:cNvPicPr>
              <a:picLocks noChangeAspect="1"/>
            </p:cNvPicPr>
            <p:nvPr/>
          </p:nvPicPr>
          <p:blipFill>
            <a:blip r:embed="rId14"/>
            <a:stretch>
              <a:fillRect/>
            </a:stretch>
          </p:blipFill>
          <p:spPr>
            <a:xfrm>
              <a:off x="3846748" y="-1663391"/>
              <a:ext cx="2025980" cy="1792544"/>
            </a:xfrm>
            <a:prstGeom prst="rect">
              <a:avLst/>
            </a:prstGeom>
            <a:ln>
              <a:noFill/>
            </a:ln>
            <a:effectLst>
              <a:outerShdw blurRad="292100" dist="139700" dir="2700000" algn="tl" rotWithShape="0">
                <a:srgbClr val="333333">
                  <a:alpha val="65000"/>
                </a:srgbClr>
              </a:outerShdw>
            </a:effectLst>
          </p:spPr>
        </p:pic>
        <p:sp>
          <p:nvSpPr>
            <p:cNvPr id="26" name="Rectangle 25">
              <a:extLst>
                <a:ext uri="{FF2B5EF4-FFF2-40B4-BE49-F238E27FC236}">
                  <a16:creationId xmlns:a16="http://schemas.microsoft.com/office/drawing/2014/main" id="{912237D2-0E94-4E92-B717-7A90753B924F}"/>
                </a:ext>
              </a:extLst>
            </p:cNvPr>
            <p:cNvSpPr/>
            <p:nvPr/>
          </p:nvSpPr>
          <p:spPr>
            <a:xfrm>
              <a:off x="4284441" y="19531"/>
              <a:ext cx="8480257" cy="1015663"/>
            </a:xfrm>
            <a:prstGeom prst="rect">
              <a:avLst/>
            </a:prstGeom>
          </p:spPr>
          <p:txBody>
            <a:bodyPr wrap="square">
              <a:spAutoFit/>
            </a:bodyPr>
            <a:lstStyle/>
            <a:p>
              <a:pPr>
                <a:spcAft>
                  <a:spcPts val="1800"/>
                </a:spcAft>
              </a:pPr>
              <a:r>
                <a:rPr lang="fr-FR" sz="6000" b="0" i="1" u="none" strike="noStrike" dirty="0" err="1">
                  <a:solidFill>
                    <a:srgbClr val="FAFAFA"/>
                  </a:solidFill>
                  <a:effectLst>
                    <a:outerShdw blurRad="38100" dist="38100" dir="2700000" algn="tl">
                      <a:srgbClr val="000000">
                        <a:alpha val="43137"/>
                      </a:srgbClr>
                    </a:outerShdw>
                  </a:effectLst>
                  <a:latin typeface="Metropolis"/>
                </a:rPr>
                <a:t>Private</a:t>
              </a:r>
              <a:r>
                <a:rPr lang="fr-FR" sz="6000" b="0" i="1" u="none" strike="noStrike" dirty="0">
                  <a:solidFill>
                    <a:srgbClr val="FAFAFA"/>
                  </a:solidFill>
                  <a:effectLst>
                    <a:outerShdw blurRad="38100" dist="38100" dir="2700000" algn="tl">
                      <a:srgbClr val="000000">
                        <a:alpha val="43137"/>
                      </a:srgbClr>
                    </a:outerShdw>
                  </a:effectLst>
                  <a:latin typeface="Metropolis"/>
                </a:rPr>
                <a:t> Location </a:t>
              </a:r>
              <a:r>
                <a:rPr lang="fr-FR" sz="6000" b="0" i="1" u="none" strike="noStrike" dirty="0" err="1">
                  <a:solidFill>
                    <a:srgbClr val="FAFAFA"/>
                  </a:solidFill>
                  <a:effectLst>
                    <a:outerShdw blurRad="38100" dist="38100" dir="2700000" algn="tl">
                      <a:srgbClr val="000000">
                        <a:alpha val="43137"/>
                      </a:srgbClr>
                    </a:outerShdw>
                  </a:effectLst>
                  <a:latin typeface="Metropolis"/>
                </a:rPr>
                <a:t>Tracking</a:t>
              </a:r>
              <a:r>
                <a:rPr lang="fr-FR" sz="6000" b="0" i="1" u="none" strike="noStrike" dirty="0">
                  <a:solidFill>
                    <a:srgbClr val="FAFAFA"/>
                  </a:solidFill>
                  <a:effectLst>
                    <a:outerShdw blurRad="38100" dist="38100" dir="2700000" algn="tl">
                      <a:srgbClr val="000000">
                        <a:alpha val="43137"/>
                      </a:srgbClr>
                    </a:outerShdw>
                  </a:effectLst>
                  <a:latin typeface="Metropolis"/>
                </a:rPr>
                <a:t> </a:t>
              </a:r>
              <a:endParaRPr lang="en-GB" sz="6600" i="1" dirty="0">
                <a:effectLst>
                  <a:outerShdw blurRad="38100" dist="38100" dir="2700000" algn="tl">
                    <a:srgbClr val="000000">
                      <a:alpha val="43137"/>
                    </a:srgbClr>
                  </a:outerShdw>
                </a:effectLst>
              </a:endParaRPr>
            </a:p>
          </p:txBody>
        </p:sp>
        <p:sp>
          <p:nvSpPr>
            <p:cNvPr id="27" name="Rectangle 26">
              <a:extLst>
                <a:ext uri="{FF2B5EF4-FFF2-40B4-BE49-F238E27FC236}">
                  <a16:creationId xmlns:a16="http://schemas.microsoft.com/office/drawing/2014/main" id="{F3B9D418-B7CF-4A1B-996F-3658BF1EB5F1}"/>
                </a:ext>
              </a:extLst>
            </p:cNvPr>
            <p:cNvSpPr/>
            <p:nvPr/>
          </p:nvSpPr>
          <p:spPr>
            <a:xfrm>
              <a:off x="5826027" y="-2051002"/>
              <a:ext cx="4586512" cy="2215991"/>
            </a:xfrm>
            <a:prstGeom prst="rect">
              <a:avLst/>
            </a:prstGeom>
          </p:spPr>
          <p:txBody>
            <a:bodyPr wrap="none">
              <a:spAutoFit/>
            </a:bodyPr>
            <a:lstStyle/>
            <a:p>
              <a:r>
                <a:rPr lang="fr-FR" sz="13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rPr>
                <a:t>PLOT</a:t>
              </a:r>
              <a:endParaRPr lang="en-GB" sz="138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endParaRPr>
            </a:p>
          </p:txBody>
        </p:sp>
      </p:grpSp>
    </p:spTree>
    <p:extLst>
      <p:ext uri="{BB962C8B-B14F-4D97-AF65-F5344CB8AC3E}">
        <p14:creationId xmlns:p14="http://schemas.microsoft.com/office/powerpoint/2010/main" val="4235756552"/>
      </p:ext>
    </p:extLst>
  </p:cSld>
  <p:clrMapOvr>
    <a:masterClrMapping/>
  </p:clrMapOvr>
  <mc:AlternateContent xmlns:mc="http://schemas.openxmlformats.org/markup-compatibility/2006" xmlns:p14="http://schemas.microsoft.com/office/powerpoint/2010/main">
    <mc:Choice Requires="p14">
      <p:transition spd="slow" p14:dur="2000" advTm="64604"/>
    </mc:Choice>
    <mc:Fallback xmlns="">
      <p:transition spd="slow" advTm="6460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randombar(horizontal)">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1000" fill="hold"/>
                                        <p:tgtEl>
                                          <p:spTgt spid="9"/>
                                        </p:tgtEl>
                                        <p:attrNameLst>
                                          <p:attrName>ppt_w</p:attrName>
                                        </p:attrNameLst>
                                      </p:cBhvr>
                                      <p:tavLst>
                                        <p:tav tm="0">
                                          <p:val>
                                            <p:fltVal val="0"/>
                                          </p:val>
                                        </p:tav>
                                        <p:tav tm="100000">
                                          <p:val>
                                            <p:strVal val="#ppt_w"/>
                                          </p:val>
                                        </p:tav>
                                      </p:tavLst>
                                    </p:anim>
                                    <p:anim calcmode="lin" valueType="num">
                                      <p:cBhvr>
                                        <p:cTn id="20" dur="1000" fill="hold"/>
                                        <p:tgtEl>
                                          <p:spTgt spid="9"/>
                                        </p:tgtEl>
                                        <p:attrNameLst>
                                          <p:attrName>ppt_h</p:attrName>
                                        </p:attrNameLst>
                                      </p:cBhvr>
                                      <p:tavLst>
                                        <p:tav tm="0">
                                          <p:val>
                                            <p:fltVal val="0"/>
                                          </p:val>
                                        </p:tav>
                                        <p:tav tm="100000">
                                          <p:val>
                                            <p:strVal val="#ppt_h"/>
                                          </p:val>
                                        </p:tav>
                                      </p:tavLst>
                                    </p:anim>
                                    <p:anim calcmode="lin" valueType="num">
                                      <p:cBhvr>
                                        <p:cTn id="21" dur="1000" fill="hold"/>
                                        <p:tgtEl>
                                          <p:spTgt spid="9"/>
                                        </p:tgtEl>
                                        <p:attrNameLst>
                                          <p:attrName>style.rotation</p:attrName>
                                        </p:attrNameLst>
                                      </p:cBhvr>
                                      <p:tavLst>
                                        <p:tav tm="0">
                                          <p:val>
                                            <p:fltVal val="90"/>
                                          </p:val>
                                        </p:tav>
                                        <p:tav tm="100000">
                                          <p:val>
                                            <p:fltVal val="0"/>
                                          </p:val>
                                        </p:tav>
                                      </p:tavLst>
                                    </p:anim>
                                    <p:animEffect transition="in" filter="fade">
                                      <p:cBhvr>
                                        <p:cTn id="22" dur="10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ppt_w</p:attrName>
                                        </p:attrNameLst>
                                      </p:cBhvr>
                                      <p:tavLst>
                                        <p:tav tm="0">
                                          <p:val>
                                            <p:fltVal val="0"/>
                                          </p:val>
                                        </p:tav>
                                        <p:tav tm="100000">
                                          <p:val>
                                            <p:strVal val="#ppt_w"/>
                                          </p:val>
                                        </p:tav>
                                      </p:tavLst>
                                    </p:anim>
                                    <p:anim calcmode="lin" valueType="num">
                                      <p:cBhvr>
                                        <p:cTn id="35" dur="500" fill="hold"/>
                                        <p:tgtEl>
                                          <p:spTgt spid="21"/>
                                        </p:tgtEl>
                                        <p:attrNameLst>
                                          <p:attrName>ppt_h</p:attrName>
                                        </p:attrNameLst>
                                      </p:cBhvr>
                                      <p:tavLst>
                                        <p:tav tm="0">
                                          <p:val>
                                            <p:fltVal val="0"/>
                                          </p:val>
                                        </p:tav>
                                        <p:tav tm="100000">
                                          <p:val>
                                            <p:strVal val="#ppt_h"/>
                                          </p:val>
                                        </p:tav>
                                      </p:tavLst>
                                    </p:anim>
                                    <p:animEffect transition="in" filter="fade">
                                      <p:cBhvr>
                                        <p:cTn id="36" dur="500"/>
                                        <p:tgtEl>
                                          <p:spTgt spid="21"/>
                                        </p:tgtEl>
                                      </p:cBhvr>
                                    </p:animEffect>
                                  </p:childTnLst>
                                </p:cTn>
                              </p:par>
                            </p:childTnLst>
                          </p:cTn>
                        </p:par>
                      </p:childTnLst>
                    </p:cTn>
                  </p:par>
                  <p:par>
                    <p:cTn id="37" fill="hold">
                      <p:stCondLst>
                        <p:cond delay="indefinite"/>
                      </p:stCondLst>
                      <p:childTnLst>
                        <p:par>
                          <p:cTn id="38" fill="hold">
                            <p:stCondLst>
                              <p:cond delay="0"/>
                            </p:stCondLst>
                            <p:childTnLst>
                              <p:par>
                                <p:cTn id="39" presetID="14" presetClass="entr" presetSubtype="10" fill="hold"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randombar(horizontal)">
                                      <p:cBhvr>
                                        <p:cTn id="41" dur="500"/>
                                        <p:tgtEl>
                                          <p:spTgt spid="28"/>
                                        </p:tgtEl>
                                      </p:cBhvr>
                                    </p:animEffect>
                                  </p:childTnLst>
                                </p:cTn>
                              </p:par>
                              <p:par>
                                <p:cTn id="42" presetID="14" presetClass="exit" presetSubtype="10" fill="hold" nodeType="withEffect">
                                  <p:stCondLst>
                                    <p:cond delay="0"/>
                                  </p:stCondLst>
                                  <p:childTnLst>
                                    <p:animEffect transition="out" filter="randombar(horizontal)">
                                      <p:cBhvr>
                                        <p:cTn id="43" dur="500"/>
                                        <p:tgtEl>
                                          <p:spTgt spid="22"/>
                                        </p:tgtEl>
                                      </p:cBhvr>
                                    </p:animEffect>
                                    <p:set>
                                      <p:cBhvr>
                                        <p:cTn id="44" dur="1" fill="hold">
                                          <p:stCondLst>
                                            <p:cond delay="499"/>
                                          </p:stCondLst>
                                        </p:cTn>
                                        <p:tgtEl>
                                          <p:spTgt spid="22"/>
                                        </p:tgtEl>
                                        <p:attrNameLst>
                                          <p:attrName>style.visibility</p:attrName>
                                        </p:attrNameLst>
                                      </p:cBhvr>
                                      <p:to>
                                        <p:strVal val="hidden"/>
                                      </p:to>
                                    </p:set>
                                  </p:childTnLst>
                                </p:cTn>
                              </p:par>
                              <p:par>
                                <p:cTn id="45" presetID="14" presetClass="exit" presetSubtype="10" fill="hold" nodeType="withEffect">
                                  <p:stCondLst>
                                    <p:cond delay="0"/>
                                  </p:stCondLst>
                                  <p:childTnLst>
                                    <p:animEffect transition="out" filter="randombar(horizontal)">
                                      <p:cBhvr>
                                        <p:cTn id="46" dur="500"/>
                                        <p:tgtEl>
                                          <p:spTgt spid="14"/>
                                        </p:tgtEl>
                                      </p:cBhvr>
                                    </p:animEffect>
                                    <p:set>
                                      <p:cBhvr>
                                        <p:cTn id="47" dur="1" fill="hold">
                                          <p:stCondLst>
                                            <p:cond delay="499"/>
                                          </p:stCondLst>
                                        </p:cTn>
                                        <p:tgtEl>
                                          <p:spTgt spid="14"/>
                                        </p:tgtEl>
                                        <p:attrNameLst>
                                          <p:attrName>style.visibility</p:attrName>
                                        </p:attrNameLst>
                                      </p:cBhvr>
                                      <p:to>
                                        <p:strVal val="hidden"/>
                                      </p:to>
                                    </p:set>
                                  </p:childTnLst>
                                </p:cTn>
                              </p:par>
                              <p:par>
                                <p:cTn id="48" presetID="14" presetClass="exit" presetSubtype="10" fill="hold" nodeType="withEffect">
                                  <p:stCondLst>
                                    <p:cond delay="0"/>
                                  </p:stCondLst>
                                  <p:childTnLst>
                                    <p:animEffect transition="out" filter="randombar(horizontal)">
                                      <p:cBhvr>
                                        <p:cTn id="49" dur="500"/>
                                        <p:tgtEl>
                                          <p:spTgt spid="9"/>
                                        </p:tgtEl>
                                      </p:cBhvr>
                                    </p:animEffect>
                                    <p:set>
                                      <p:cBhvr>
                                        <p:cTn id="50" dur="1" fill="hold">
                                          <p:stCondLst>
                                            <p:cond delay="499"/>
                                          </p:stCondLst>
                                        </p:cTn>
                                        <p:tgtEl>
                                          <p:spTgt spid="9"/>
                                        </p:tgtEl>
                                        <p:attrNameLst>
                                          <p:attrName>style.visibility</p:attrName>
                                        </p:attrNameLst>
                                      </p:cBhvr>
                                      <p:to>
                                        <p:strVal val="hidden"/>
                                      </p:to>
                                    </p:set>
                                  </p:childTnLst>
                                </p:cTn>
                              </p:par>
                              <p:par>
                                <p:cTn id="51" presetID="14" presetClass="exit" presetSubtype="10" fill="hold" nodeType="withEffect">
                                  <p:stCondLst>
                                    <p:cond delay="0"/>
                                  </p:stCondLst>
                                  <p:childTnLst>
                                    <p:animEffect transition="out" filter="randombar(horizontal)">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par>
                                <p:cTn id="54" presetID="14" presetClass="exit" presetSubtype="10" fill="hold" nodeType="withEffect">
                                  <p:stCondLst>
                                    <p:cond delay="0"/>
                                  </p:stCondLst>
                                  <p:childTnLst>
                                    <p:animEffect transition="out" filter="randombar(horizontal)">
                                      <p:cBhvr>
                                        <p:cTn id="55" dur="500"/>
                                        <p:tgtEl>
                                          <p:spTgt spid="21"/>
                                        </p:tgtEl>
                                      </p:cBhvr>
                                    </p:animEffect>
                                    <p:set>
                                      <p:cBhvr>
                                        <p:cTn id="56"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B19101-659A-424D-9E8B-79E5C129533C}"/>
              </a:ext>
            </a:extLst>
          </p:cNvPr>
          <p:cNvSpPr>
            <a:spLocks noGrp="1"/>
          </p:cNvSpPr>
          <p:nvPr>
            <p:ph type="title"/>
          </p:nvPr>
        </p:nvSpPr>
        <p:spPr>
          <a:xfrm>
            <a:off x="0" y="-794"/>
            <a:ext cx="12192000" cy="662782"/>
          </a:xfrm>
        </p:spPr>
        <p:style>
          <a:lnRef idx="1">
            <a:schemeClr val="accent3"/>
          </a:lnRef>
          <a:fillRef idx="3">
            <a:schemeClr val="accent3"/>
          </a:fillRef>
          <a:effectRef idx="2">
            <a:schemeClr val="accent3"/>
          </a:effectRef>
          <a:fontRef idx="minor">
            <a:schemeClr val="lt1"/>
          </a:fontRef>
        </p:style>
        <p:txBody>
          <a:bodyPr>
            <a:normAutofit fontScale="90000"/>
          </a:bodyPr>
          <a:lstStyle/>
          <a:p>
            <a:pPr marL="2247900"/>
            <a:r>
              <a:rPr lang="en-GB" dirty="0"/>
              <a:t>Demo</a:t>
            </a:r>
          </a:p>
        </p:txBody>
      </p:sp>
      <p:pic>
        <p:nvPicPr>
          <p:cNvPr id="10" name="Picture 9">
            <a:extLst>
              <a:ext uri="{FF2B5EF4-FFF2-40B4-BE49-F238E27FC236}">
                <a16:creationId xmlns:a16="http://schemas.microsoft.com/office/drawing/2014/main" id="{F94B88F8-2ACC-4BBA-A9C5-D4D172D9D17D}"/>
              </a:ext>
            </a:extLst>
          </p:cNvPr>
          <p:cNvPicPr>
            <a:picLocks noChangeAspect="1"/>
          </p:cNvPicPr>
          <p:nvPr/>
        </p:nvPicPr>
        <p:blipFill>
          <a:blip r:embed="rId3"/>
          <a:stretch>
            <a:fillRect/>
          </a:stretch>
        </p:blipFill>
        <p:spPr>
          <a:xfrm>
            <a:off x="196857" y="33927"/>
            <a:ext cx="623422" cy="551590"/>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385837D8-FC7D-4BCE-9085-DD54B8B7EF29}"/>
              </a:ext>
            </a:extLst>
          </p:cNvPr>
          <p:cNvSpPr/>
          <p:nvPr/>
        </p:nvSpPr>
        <p:spPr>
          <a:xfrm>
            <a:off x="820279" y="-3516"/>
            <a:ext cx="1578282" cy="584775"/>
          </a:xfrm>
          <a:prstGeom prst="rect">
            <a:avLst/>
          </a:prstGeom>
        </p:spPr>
        <p:txBody>
          <a:bodyPr wrap="square">
            <a:spAutoFit/>
          </a:bodyPr>
          <a:lstStyle/>
          <a:p>
            <a:r>
              <a:rPr lang="fr-FR"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rPr>
              <a:t>PLOT</a:t>
            </a:r>
            <a:endParaRPr lang="en-GB"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endParaRPr>
          </a:p>
        </p:txBody>
      </p:sp>
      <p:sp>
        <p:nvSpPr>
          <p:cNvPr id="24" name="TextBox 23">
            <a:extLst>
              <a:ext uri="{FF2B5EF4-FFF2-40B4-BE49-F238E27FC236}">
                <a16:creationId xmlns:a16="http://schemas.microsoft.com/office/drawing/2014/main" id="{782B6A9F-A897-4A5E-8204-ACF4C7086587}"/>
              </a:ext>
            </a:extLst>
          </p:cNvPr>
          <p:cNvSpPr txBox="1"/>
          <p:nvPr/>
        </p:nvSpPr>
        <p:spPr>
          <a:xfrm>
            <a:off x="413590" y="1089778"/>
            <a:ext cx="3099632" cy="369332"/>
          </a:xfrm>
          <a:prstGeom prst="rect">
            <a:avLst/>
          </a:prstGeom>
          <a:gradFill>
            <a:gsLst>
              <a:gs pos="0">
                <a:srgbClr val="AAAAAA">
                  <a:lumMod val="80000"/>
                  <a:lumOff val="20000"/>
                </a:srgbClr>
              </a:gs>
              <a:gs pos="30000">
                <a:srgbClr val="AAAAAA">
                  <a:lumMod val="100000"/>
                </a:srgbClr>
              </a:gs>
              <a:gs pos="100000">
                <a:srgbClr val="AAAAAA">
                  <a:lumMod val="79000"/>
                </a:srgbClr>
              </a:gs>
            </a:gsLst>
          </a:gradFill>
          <a:ln/>
        </p:spPr>
        <p:style>
          <a:lnRef idx="1">
            <a:schemeClr val="dk1"/>
          </a:lnRef>
          <a:fillRef idx="2">
            <a:schemeClr val="dk1"/>
          </a:fillRef>
          <a:effectRef idx="1">
            <a:schemeClr val="dk1"/>
          </a:effectRef>
          <a:fontRef idx="minor">
            <a:schemeClr val="dk1"/>
          </a:fontRef>
        </p:style>
        <p:txBody>
          <a:bodyPr rtlCol="0" anchor="ctr"/>
          <a:lstStyle>
            <a:defPPr>
              <a:defRPr lang="fr-FR"/>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2400" dirty="0">
                <a:solidFill>
                  <a:schemeClr val="bg1"/>
                </a:solidFill>
              </a:rPr>
              <a:t>LOCATIONS FILTER</a:t>
            </a:r>
          </a:p>
        </p:txBody>
      </p:sp>
      <p:sp>
        <p:nvSpPr>
          <p:cNvPr id="25" name="TextBox 24">
            <a:extLst>
              <a:ext uri="{FF2B5EF4-FFF2-40B4-BE49-F238E27FC236}">
                <a16:creationId xmlns:a16="http://schemas.microsoft.com/office/drawing/2014/main" id="{911A6852-D729-42F1-AABC-B989F64EDE95}"/>
              </a:ext>
            </a:extLst>
          </p:cNvPr>
          <p:cNvSpPr txBox="1"/>
          <p:nvPr/>
        </p:nvSpPr>
        <p:spPr>
          <a:xfrm>
            <a:off x="413589" y="2397210"/>
            <a:ext cx="4194506" cy="369332"/>
          </a:xfrm>
          <a:prstGeom prst="rect">
            <a:avLst/>
          </a:prstGeom>
          <a:gradFill>
            <a:gsLst>
              <a:gs pos="0">
                <a:srgbClr val="AAAAAA">
                  <a:lumMod val="80000"/>
                  <a:lumOff val="20000"/>
                </a:srgbClr>
              </a:gs>
              <a:gs pos="30000">
                <a:srgbClr val="AAAAAA">
                  <a:lumMod val="100000"/>
                </a:srgbClr>
              </a:gs>
              <a:gs pos="100000">
                <a:srgbClr val="AAAAAA">
                  <a:lumMod val="79000"/>
                </a:srgbClr>
              </a:gs>
            </a:gsLst>
          </a:gradFill>
          <a:ln/>
        </p:spPr>
        <p:style>
          <a:lnRef idx="1">
            <a:schemeClr val="dk1"/>
          </a:lnRef>
          <a:fillRef idx="2">
            <a:schemeClr val="dk1"/>
          </a:fillRef>
          <a:effectRef idx="1">
            <a:schemeClr val="dk1"/>
          </a:effectRef>
          <a:fontRef idx="minor">
            <a:schemeClr val="dk1"/>
          </a:fontRef>
        </p:style>
        <p:txBody>
          <a:bodyPr rtlCol="0" anchor="ctr"/>
          <a:lstStyle>
            <a:defPPr>
              <a:defRPr lang="fr-FR"/>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2400" dirty="0">
                <a:solidFill>
                  <a:schemeClr val="bg1"/>
                </a:solidFill>
              </a:rPr>
              <a:t>PUBLISH LOCATION RECORD</a:t>
            </a:r>
          </a:p>
        </p:txBody>
      </p:sp>
      <p:sp>
        <p:nvSpPr>
          <p:cNvPr id="26" name="TextBox 25">
            <a:extLst>
              <a:ext uri="{FF2B5EF4-FFF2-40B4-BE49-F238E27FC236}">
                <a16:creationId xmlns:a16="http://schemas.microsoft.com/office/drawing/2014/main" id="{8E75F38A-456B-4821-A8F5-9D9AC32D9519}"/>
              </a:ext>
            </a:extLst>
          </p:cNvPr>
          <p:cNvSpPr txBox="1"/>
          <p:nvPr/>
        </p:nvSpPr>
        <p:spPr>
          <a:xfrm>
            <a:off x="413589" y="3691889"/>
            <a:ext cx="3857622" cy="369332"/>
          </a:xfrm>
          <a:prstGeom prst="rect">
            <a:avLst/>
          </a:prstGeom>
          <a:gradFill>
            <a:gsLst>
              <a:gs pos="0">
                <a:srgbClr val="AAAAAA">
                  <a:lumMod val="80000"/>
                  <a:lumOff val="20000"/>
                </a:srgbClr>
              </a:gs>
              <a:gs pos="30000">
                <a:srgbClr val="AAAAAA">
                  <a:lumMod val="100000"/>
                </a:srgbClr>
              </a:gs>
              <a:gs pos="100000">
                <a:srgbClr val="AAAAAA">
                  <a:lumMod val="79000"/>
                </a:srgbClr>
              </a:gs>
            </a:gsLst>
          </a:gradFill>
          <a:ln/>
        </p:spPr>
        <p:style>
          <a:lnRef idx="1">
            <a:schemeClr val="dk1"/>
          </a:lnRef>
          <a:fillRef idx="2">
            <a:schemeClr val="dk1"/>
          </a:fillRef>
          <a:effectRef idx="1">
            <a:schemeClr val="dk1"/>
          </a:effectRef>
          <a:fontRef idx="minor">
            <a:schemeClr val="dk1"/>
          </a:fontRef>
        </p:style>
        <p:txBody>
          <a:bodyPr rtlCol="0" anchor="ctr"/>
          <a:lstStyle>
            <a:defPPr>
              <a:defRPr lang="fr-FR"/>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2400" dirty="0">
                <a:solidFill>
                  <a:schemeClr val="bg1"/>
                </a:solidFill>
              </a:rPr>
              <a:t>CHECK INFECTION STATUS</a:t>
            </a:r>
          </a:p>
        </p:txBody>
      </p:sp>
    </p:spTree>
    <p:extLst>
      <p:ext uri="{BB962C8B-B14F-4D97-AF65-F5344CB8AC3E}">
        <p14:creationId xmlns:p14="http://schemas.microsoft.com/office/powerpoint/2010/main" val="2161426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B19101-659A-424D-9E8B-79E5C129533C}"/>
              </a:ext>
            </a:extLst>
          </p:cNvPr>
          <p:cNvSpPr>
            <a:spLocks noGrp="1"/>
          </p:cNvSpPr>
          <p:nvPr>
            <p:ph type="title"/>
          </p:nvPr>
        </p:nvSpPr>
        <p:spPr>
          <a:xfrm>
            <a:off x="0" y="-794"/>
            <a:ext cx="12192000" cy="662782"/>
          </a:xfrm>
        </p:spPr>
        <p:style>
          <a:lnRef idx="1">
            <a:schemeClr val="accent3"/>
          </a:lnRef>
          <a:fillRef idx="3">
            <a:schemeClr val="accent3"/>
          </a:fillRef>
          <a:effectRef idx="2">
            <a:schemeClr val="accent3"/>
          </a:effectRef>
          <a:fontRef idx="minor">
            <a:schemeClr val="lt1"/>
          </a:fontRef>
        </p:style>
        <p:txBody>
          <a:bodyPr>
            <a:normAutofit fontScale="90000"/>
          </a:bodyPr>
          <a:lstStyle/>
          <a:p>
            <a:pPr marL="2247900"/>
            <a:r>
              <a:rPr lang="en-GB" dirty="0"/>
              <a:t>Outcomes</a:t>
            </a:r>
          </a:p>
        </p:txBody>
      </p:sp>
      <p:pic>
        <p:nvPicPr>
          <p:cNvPr id="10" name="Picture 9">
            <a:extLst>
              <a:ext uri="{FF2B5EF4-FFF2-40B4-BE49-F238E27FC236}">
                <a16:creationId xmlns:a16="http://schemas.microsoft.com/office/drawing/2014/main" id="{F94B88F8-2ACC-4BBA-A9C5-D4D172D9D17D}"/>
              </a:ext>
            </a:extLst>
          </p:cNvPr>
          <p:cNvPicPr>
            <a:picLocks noChangeAspect="1"/>
          </p:cNvPicPr>
          <p:nvPr/>
        </p:nvPicPr>
        <p:blipFill>
          <a:blip r:embed="rId3"/>
          <a:stretch>
            <a:fillRect/>
          </a:stretch>
        </p:blipFill>
        <p:spPr>
          <a:xfrm>
            <a:off x="196857" y="33927"/>
            <a:ext cx="623422" cy="551590"/>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385837D8-FC7D-4BCE-9085-DD54B8B7EF29}"/>
              </a:ext>
            </a:extLst>
          </p:cNvPr>
          <p:cNvSpPr/>
          <p:nvPr/>
        </p:nvSpPr>
        <p:spPr>
          <a:xfrm>
            <a:off x="820279" y="-3516"/>
            <a:ext cx="1578282" cy="584775"/>
          </a:xfrm>
          <a:prstGeom prst="rect">
            <a:avLst/>
          </a:prstGeom>
        </p:spPr>
        <p:txBody>
          <a:bodyPr wrap="square">
            <a:spAutoFit/>
          </a:bodyPr>
          <a:lstStyle/>
          <a:p>
            <a:r>
              <a:rPr lang="fr-FR"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rPr>
              <a:t>PLOT</a:t>
            </a:r>
            <a:endParaRPr lang="en-GB"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endParaRPr>
          </a:p>
        </p:txBody>
      </p:sp>
      <p:sp>
        <p:nvSpPr>
          <p:cNvPr id="5" name="TextBox 4">
            <a:extLst>
              <a:ext uri="{FF2B5EF4-FFF2-40B4-BE49-F238E27FC236}">
                <a16:creationId xmlns:a16="http://schemas.microsoft.com/office/drawing/2014/main" id="{FC344122-E352-40AA-9850-47F83EFC544C}"/>
              </a:ext>
            </a:extLst>
          </p:cNvPr>
          <p:cNvSpPr txBox="1"/>
          <p:nvPr/>
        </p:nvSpPr>
        <p:spPr>
          <a:xfrm>
            <a:off x="429090" y="1105733"/>
            <a:ext cx="3721805" cy="369332"/>
          </a:xfrm>
          <a:prstGeom prst="rect">
            <a:avLst/>
          </a:prstGeom>
          <a:gradFill>
            <a:gsLst>
              <a:gs pos="0">
                <a:srgbClr val="AAAAAA">
                  <a:lumMod val="80000"/>
                  <a:lumOff val="20000"/>
                </a:srgbClr>
              </a:gs>
              <a:gs pos="30000">
                <a:srgbClr val="AAAAAA">
                  <a:lumMod val="100000"/>
                </a:srgbClr>
              </a:gs>
              <a:gs pos="100000">
                <a:srgbClr val="AAAAAA">
                  <a:lumMod val="79000"/>
                </a:srgbClr>
              </a:gs>
            </a:gsLst>
          </a:gradFill>
          <a:ln/>
        </p:spPr>
        <p:style>
          <a:lnRef idx="1">
            <a:schemeClr val="dk1"/>
          </a:lnRef>
          <a:fillRef idx="2">
            <a:schemeClr val="dk1"/>
          </a:fillRef>
          <a:effectRef idx="1">
            <a:schemeClr val="dk1"/>
          </a:effectRef>
          <a:fontRef idx="minor">
            <a:schemeClr val="dk1"/>
          </a:fontRef>
        </p:style>
        <p:txBody>
          <a:bodyPr rtlCol="0" anchor="ctr"/>
          <a:lstStyle>
            <a:defPPr>
              <a:defRPr lang="fr-FR"/>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2400" dirty="0">
                <a:solidFill>
                  <a:schemeClr val="bg1"/>
                </a:solidFill>
              </a:rPr>
              <a:t>PRIVACY vs FEATURES</a:t>
            </a:r>
          </a:p>
        </p:txBody>
      </p:sp>
      <p:sp>
        <p:nvSpPr>
          <p:cNvPr id="7" name="TextBox 6">
            <a:extLst>
              <a:ext uri="{FF2B5EF4-FFF2-40B4-BE49-F238E27FC236}">
                <a16:creationId xmlns:a16="http://schemas.microsoft.com/office/drawing/2014/main" id="{7B309FCF-F867-4545-8BFC-43904AB86315}"/>
              </a:ext>
            </a:extLst>
          </p:cNvPr>
          <p:cNvSpPr txBox="1"/>
          <p:nvPr/>
        </p:nvSpPr>
        <p:spPr>
          <a:xfrm>
            <a:off x="429090" y="1500707"/>
            <a:ext cx="11133258" cy="1477328"/>
          </a:xfrm>
          <a:prstGeom prst="rect">
            <a:avLst/>
          </a:prstGeom>
          <a:noFill/>
        </p:spPr>
        <p:txBody>
          <a:bodyPr wrap="square" rtlCol="0">
            <a:spAutoFit/>
          </a:bodyPr>
          <a:lstStyle/>
          <a:p>
            <a:r>
              <a:rPr lang="en-GB" dirty="0"/>
              <a:t>Privacy-protection maximalist solution:</a:t>
            </a:r>
          </a:p>
          <a:p>
            <a:pPr marL="285750" indent="-285750">
              <a:buFontTx/>
              <a:buChar char="-"/>
            </a:pPr>
            <a:r>
              <a:rPr lang="en-GB" dirty="0"/>
              <a:t>Users can still decide to remove locations from their published data</a:t>
            </a:r>
          </a:p>
          <a:p>
            <a:pPr marL="285750" indent="-285750">
              <a:buFontTx/>
              <a:buChar char="-"/>
            </a:pPr>
            <a:r>
              <a:rPr lang="en-GB" dirty="0"/>
              <a:t>Very limited data analysis potential:</a:t>
            </a:r>
          </a:p>
          <a:p>
            <a:pPr marL="742950" lvl="1" indent="-285750">
              <a:buFontTx/>
              <a:buChar char="-"/>
            </a:pPr>
            <a:r>
              <a:rPr lang="en-GB" dirty="0"/>
              <a:t>Number of locations infected each day</a:t>
            </a:r>
          </a:p>
          <a:p>
            <a:pPr marL="742950" lvl="1" indent="-285750">
              <a:buFontTx/>
              <a:buChar char="-"/>
            </a:pPr>
            <a:r>
              <a:rPr lang="en-GB" dirty="0"/>
              <a:t>Number of infected people each day</a:t>
            </a:r>
          </a:p>
        </p:txBody>
      </p:sp>
      <p:sp>
        <p:nvSpPr>
          <p:cNvPr id="8" name="TextBox 7">
            <a:extLst>
              <a:ext uri="{FF2B5EF4-FFF2-40B4-BE49-F238E27FC236}">
                <a16:creationId xmlns:a16="http://schemas.microsoft.com/office/drawing/2014/main" id="{CF138D9C-203B-47B0-9F16-6147B5974CAD}"/>
              </a:ext>
            </a:extLst>
          </p:cNvPr>
          <p:cNvSpPr txBox="1"/>
          <p:nvPr/>
        </p:nvSpPr>
        <p:spPr>
          <a:xfrm>
            <a:off x="429089" y="3247354"/>
            <a:ext cx="3721805" cy="369332"/>
          </a:xfrm>
          <a:prstGeom prst="rect">
            <a:avLst/>
          </a:prstGeom>
          <a:gradFill>
            <a:gsLst>
              <a:gs pos="0">
                <a:srgbClr val="AAAAAA">
                  <a:lumMod val="80000"/>
                  <a:lumOff val="20000"/>
                </a:srgbClr>
              </a:gs>
              <a:gs pos="30000">
                <a:srgbClr val="AAAAAA">
                  <a:lumMod val="100000"/>
                </a:srgbClr>
              </a:gs>
              <a:gs pos="100000">
                <a:srgbClr val="AAAAAA">
                  <a:lumMod val="79000"/>
                </a:srgbClr>
              </a:gs>
            </a:gsLst>
          </a:gradFill>
          <a:ln/>
        </p:spPr>
        <p:style>
          <a:lnRef idx="1">
            <a:schemeClr val="dk1"/>
          </a:lnRef>
          <a:fillRef idx="2">
            <a:schemeClr val="dk1"/>
          </a:fillRef>
          <a:effectRef idx="1">
            <a:schemeClr val="dk1"/>
          </a:effectRef>
          <a:fontRef idx="minor">
            <a:schemeClr val="dk1"/>
          </a:fontRef>
        </p:style>
        <p:txBody>
          <a:bodyPr rtlCol="0" anchor="ctr"/>
          <a:lstStyle>
            <a:defPPr>
              <a:defRPr lang="fr-FR"/>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2400" dirty="0">
                <a:solidFill>
                  <a:schemeClr val="bg1"/>
                </a:solidFill>
              </a:rPr>
              <a:t>CENTRALIZATION</a:t>
            </a:r>
          </a:p>
        </p:txBody>
      </p:sp>
      <p:sp>
        <p:nvSpPr>
          <p:cNvPr id="12" name="TextBox 11">
            <a:extLst>
              <a:ext uri="{FF2B5EF4-FFF2-40B4-BE49-F238E27FC236}">
                <a16:creationId xmlns:a16="http://schemas.microsoft.com/office/drawing/2014/main" id="{FD996151-76E1-4070-BBF7-00C21BE74732}"/>
              </a:ext>
            </a:extLst>
          </p:cNvPr>
          <p:cNvSpPr txBox="1"/>
          <p:nvPr/>
        </p:nvSpPr>
        <p:spPr>
          <a:xfrm>
            <a:off x="429090" y="3660017"/>
            <a:ext cx="11133258" cy="923330"/>
          </a:xfrm>
          <a:prstGeom prst="rect">
            <a:avLst/>
          </a:prstGeom>
          <a:noFill/>
        </p:spPr>
        <p:txBody>
          <a:bodyPr wrap="square" rtlCol="0">
            <a:spAutoFit/>
          </a:bodyPr>
          <a:lstStyle/>
          <a:p>
            <a:r>
              <a:rPr lang="en-GB" dirty="0"/>
              <a:t>Not a fully-decentralized solution (yet)</a:t>
            </a:r>
          </a:p>
          <a:p>
            <a:r>
              <a:rPr lang="en-GB" dirty="0"/>
              <a:t>Centralized service still required to merge the individual data.</a:t>
            </a:r>
          </a:p>
          <a:p>
            <a:r>
              <a:rPr lang="en-GB" dirty="0"/>
              <a:t>Full-decentralized approach (smart contracts): transparent transactions/data, reducing privacy protection level</a:t>
            </a:r>
          </a:p>
        </p:txBody>
      </p:sp>
      <p:grpSp>
        <p:nvGrpSpPr>
          <p:cNvPr id="15" name="Group 14">
            <a:extLst>
              <a:ext uri="{FF2B5EF4-FFF2-40B4-BE49-F238E27FC236}">
                <a16:creationId xmlns:a16="http://schemas.microsoft.com/office/drawing/2014/main" id="{F0B08508-6C54-412E-BFD3-B6EA2B203B20}"/>
              </a:ext>
            </a:extLst>
          </p:cNvPr>
          <p:cNvGrpSpPr/>
          <p:nvPr/>
        </p:nvGrpSpPr>
        <p:grpSpPr>
          <a:xfrm>
            <a:off x="429089" y="4622478"/>
            <a:ext cx="6348967" cy="1171790"/>
            <a:chOff x="429089" y="4349679"/>
            <a:chExt cx="6348967" cy="1171790"/>
          </a:xfrm>
        </p:grpSpPr>
        <p:pic>
          <p:nvPicPr>
            <p:cNvPr id="13" name="Picture 12">
              <a:extLst>
                <a:ext uri="{FF2B5EF4-FFF2-40B4-BE49-F238E27FC236}">
                  <a16:creationId xmlns:a16="http://schemas.microsoft.com/office/drawing/2014/main" id="{D7E55E24-E917-4C21-A221-51A001D7A380}"/>
                </a:ext>
              </a:extLst>
            </p:cNvPr>
            <p:cNvPicPr>
              <a:picLocks noChangeAspect="1"/>
            </p:cNvPicPr>
            <p:nvPr/>
          </p:nvPicPr>
          <p:blipFill>
            <a:blip r:embed="rId4"/>
            <a:stretch>
              <a:fillRect/>
            </a:stretch>
          </p:blipFill>
          <p:spPr>
            <a:xfrm>
              <a:off x="4379495" y="4349679"/>
              <a:ext cx="2398561" cy="1171790"/>
            </a:xfrm>
            <a:prstGeom prst="rect">
              <a:avLst/>
            </a:prstGeom>
          </p:spPr>
        </p:pic>
        <p:sp>
          <p:nvSpPr>
            <p:cNvPr id="14" name="Rectangle 13">
              <a:extLst>
                <a:ext uri="{FF2B5EF4-FFF2-40B4-BE49-F238E27FC236}">
                  <a16:creationId xmlns:a16="http://schemas.microsoft.com/office/drawing/2014/main" id="{E2BE3D0B-4D46-4B82-86F9-CA5E9EEFCCB0}"/>
                </a:ext>
              </a:extLst>
            </p:cNvPr>
            <p:cNvSpPr/>
            <p:nvPr/>
          </p:nvSpPr>
          <p:spPr>
            <a:xfrm>
              <a:off x="429089" y="4583347"/>
              <a:ext cx="3950406" cy="646331"/>
            </a:xfrm>
            <a:prstGeom prst="rect">
              <a:avLst/>
            </a:prstGeom>
          </p:spPr>
          <p:txBody>
            <a:bodyPr wrap="square">
              <a:spAutoFit/>
            </a:bodyPr>
            <a:lstStyle/>
            <a:p>
              <a:r>
                <a:rPr lang="en-GB" dirty="0"/>
                <a:t>Potential solution: using secret contract (Enigma layer 2 platform)</a:t>
              </a:r>
            </a:p>
          </p:txBody>
        </p:sp>
      </p:grpSp>
    </p:spTree>
    <p:extLst>
      <p:ext uri="{BB962C8B-B14F-4D97-AF65-F5344CB8AC3E}">
        <p14:creationId xmlns:p14="http://schemas.microsoft.com/office/powerpoint/2010/main" val="14786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randombar(horizontal)">
                                      <p:cBhvr>
                                        <p:cTn id="15" dur="500"/>
                                        <p:tgtEl>
                                          <p:spTgt spid="8"/>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randombar(horizontal)">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randombar(horizontal)">
                                      <p:cBhvr>
                                        <p:cTn id="2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B19101-659A-424D-9E8B-79E5C129533C}"/>
              </a:ext>
            </a:extLst>
          </p:cNvPr>
          <p:cNvSpPr>
            <a:spLocks noGrp="1"/>
          </p:cNvSpPr>
          <p:nvPr>
            <p:ph type="title"/>
          </p:nvPr>
        </p:nvSpPr>
        <p:spPr>
          <a:xfrm>
            <a:off x="0" y="-794"/>
            <a:ext cx="12192000" cy="662782"/>
          </a:xfrm>
        </p:spPr>
        <p:style>
          <a:lnRef idx="1">
            <a:schemeClr val="accent3"/>
          </a:lnRef>
          <a:fillRef idx="3">
            <a:schemeClr val="accent3"/>
          </a:fillRef>
          <a:effectRef idx="2">
            <a:schemeClr val="accent3"/>
          </a:effectRef>
          <a:fontRef idx="minor">
            <a:schemeClr val="lt1"/>
          </a:fontRef>
        </p:style>
        <p:txBody>
          <a:bodyPr>
            <a:normAutofit fontScale="90000"/>
          </a:bodyPr>
          <a:lstStyle/>
          <a:p>
            <a:pPr marL="2247900"/>
            <a:r>
              <a:rPr lang="en-GB" dirty="0"/>
              <a:t>Further Development Ideas</a:t>
            </a:r>
          </a:p>
        </p:txBody>
      </p:sp>
      <p:pic>
        <p:nvPicPr>
          <p:cNvPr id="10" name="Picture 9">
            <a:extLst>
              <a:ext uri="{FF2B5EF4-FFF2-40B4-BE49-F238E27FC236}">
                <a16:creationId xmlns:a16="http://schemas.microsoft.com/office/drawing/2014/main" id="{F94B88F8-2ACC-4BBA-A9C5-D4D172D9D17D}"/>
              </a:ext>
            </a:extLst>
          </p:cNvPr>
          <p:cNvPicPr>
            <a:picLocks noChangeAspect="1"/>
          </p:cNvPicPr>
          <p:nvPr/>
        </p:nvPicPr>
        <p:blipFill>
          <a:blip r:embed="rId3"/>
          <a:stretch>
            <a:fillRect/>
          </a:stretch>
        </p:blipFill>
        <p:spPr>
          <a:xfrm>
            <a:off x="196857" y="33927"/>
            <a:ext cx="623422" cy="551590"/>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385837D8-FC7D-4BCE-9085-DD54B8B7EF29}"/>
              </a:ext>
            </a:extLst>
          </p:cNvPr>
          <p:cNvSpPr/>
          <p:nvPr/>
        </p:nvSpPr>
        <p:spPr>
          <a:xfrm>
            <a:off x="820279" y="-3516"/>
            <a:ext cx="1578282" cy="584775"/>
          </a:xfrm>
          <a:prstGeom prst="rect">
            <a:avLst/>
          </a:prstGeom>
        </p:spPr>
        <p:txBody>
          <a:bodyPr wrap="square">
            <a:spAutoFit/>
          </a:bodyPr>
          <a:lstStyle/>
          <a:p>
            <a:r>
              <a:rPr lang="fr-FR"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rPr>
              <a:t>PLOT</a:t>
            </a:r>
            <a:endParaRPr lang="en-GB"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endParaRPr>
          </a:p>
        </p:txBody>
      </p:sp>
      <p:sp>
        <p:nvSpPr>
          <p:cNvPr id="5" name="TextBox 4">
            <a:extLst>
              <a:ext uri="{FF2B5EF4-FFF2-40B4-BE49-F238E27FC236}">
                <a16:creationId xmlns:a16="http://schemas.microsoft.com/office/drawing/2014/main" id="{F04E23AA-CBBE-497A-9F78-2FA922F13659}"/>
              </a:ext>
            </a:extLst>
          </p:cNvPr>
          <p:cNvSpPr txBox="1"/>
          <p:nvPr/>
        </p:nvSpPr>
        <p:spPr>
          <a:xfrm>
            <a:off x="429090" y="1105733"/>
            <a:ext cx="3721805" cy="369332"/>
          </a:xfrm>
          <a:prstGeom prst="rect">
            <a:avLst/>
          </a:prstGeom>
          <a:gradFill>
            <a:gsLst>
              <a:gs pos="0">
                <a:srgbClr val="AAAAAA">
                  <a:lumMod val="80000"/>
                  <a:lumOff val="20000"/>
                </a:srgbClr>
              </a:gs>
              <a:gs pos="30000">
                <a:srgbClr val="AAAAAA">
                  <a:lumMod val="100000"/>
                </a:srgbClr>
              </a:gs>
              <a:gs pos="100000">
                <a:srgbClr val="AAAAAA">
                  <a:lumMod val="79000"/>
                </a:srgbClr>
              </a:gs>
            </a:gsLst>
          </a:gradFill>
          <a:ln/>
        </p:spPr>
        <p:style>
          <a:lnRef idx="1">
            <a:schemeClr val="dk1"/>
          </a:lnRef>
          <a:fillRef idx="2">
            <a:schemeClr val="dk1"/>
          </a:fillRef>
          <a:effectRef idx="1">
            <a:schemeClr val="dk1"/>
          </a:effectRef>
          <a:fontRef idx="minor">
            <a:schemeClr val="dk1"/>
          </a:fontRef>
        </p:style>
        <p:txBody>
          <a:bodyPr rtlCol="0" anchor="ctr"/>
          <a:lstStyle>
            <a:defPPr>
              <a:defRPr lang="fr-FR"/>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2400" dirty="0">
                <a:solidFill>
                  <a:schemeClr val="bg1"/>
                </a:solidFill>
              </a:rPr>
              <a:t>PREVENTION of ABUSES</a:t>
            </a:r>
          </a:p>
        </p:txBody>
      </p:sp>
      <p:sp>
        <p:nvSpPr>
          <p:cNvPr id="6" name="TextBox 5">
            <a:extLst>
              <a:ext uri="{FF2B5EF4-FFF2-40B4-BE49-F238E27FC236}">
                <a16:creationId xmlns:a16="http://schemas.microsoft.com/office/drawing/2014/main" id="{1E7A7E34-FE56-45CA-AF1B-8F77411B58E9}"/>
              </a:ext>
            </a:extLst>
          </p:cNvPr>
          <p:cNvSpPr txBox="1"/>
          <p:nvPr/>
        </p:nvSpPr>
        <p:spPr>
          <a:xfrm>
            <a:off x="7401871" y="1105733"/>
            <a:ext cx="3721805" cy="369332"/>
          </a:xfrm>
          <a:prstGeom prst="rect">
            <a:avLst/>
          </a:prstGeom>
          <a:gradFill>
            <a:gsLst>
              <a:gs pos="0">
                <a:srgbClr val="AAAAAA">
                  <a:lumMod val="80000"/>
                  <a:lumOff val="20000"/>
                </a:srgbClr>
              </a:gs>
              <a:gs pos="30000">
                <a:srgbClr val="AAAAAA">
                  <a:lumMod val="100000"/>
                </a:srgbClr>
              </a:gs>
              <a:gs pos="100000">
                <a:srgbClr val="AAAAAA">
                  <a:lumMod val="79000"/>
                </a:srgbClr>
              </a:gs>
            </a:gsLst>
          </a:gradFill>
          <a:ln/>
        </p:spPr>
        <p:style>
          <a:lnRef idx="1">
            <a:schemeClr val="dk1"/>
          </a:lnRef>
          <a:fillRef idx="2">
            <a:schemeClr val="dk1"/>
          </a:fillRef>
          <a:effectRef idx="1">
            <a:schemeClr val="dk1"/>
          </a:effectRef>
          <a:fontRef idx="minor">
            <a:schemeClr val="dk1"/>
          </a:fontRef>
        </p:style>
        <p:txBody>
          <a:bodyPr rtlCol="0" anchor="ctr"/>
          <a:lstStyle>
            <a:defPPr>
              <a:defRPr lang="fr-FR"/>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2400" dirty="0">
                <a:solidFill>
                  <a:schemeClr val="bg1"/>
                </a:solidFill>
              </a:rPr>
              <a:t>INCENTIVIZE USERS</a:t>
            </a:r>
          </a:p>
        </p:txBody>
      </p:sp>
      <p:pic>
        <p:nvPicPr>
          <p:cNvPr id="14" name="Picture 13">
            <a:extLst>
              <a:ext uri="{FF2B5EF4-FFF2-40B4-BE49-F238E27FC236}">
                <a16:creationId xmlns:a16="http://schemas.microsoft.com/office/drawing/2014/main" id="{E39AF377-3854-4F97-B8BA-EB859416A624}"/>
              </a:ext>
            </a:extLst>
          </p:cNvPr>
          <p:cNvPicPr>
            <a:picLocks noChangeAspect="1"/>
          </p:cNvPicPr>
          <p:nvPr/>
        </p:nvPicPr>
        <p:blipFill>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6559079" y="2942413"/>
            <a:ext cx="1512539" cy="2029403"/>
          </a:xfrm>
          <a:prstGeom prst="rect">
            <a:avLst/>
          </a:prstGeom>
        </p:spPr>
      </p:pic>
      <p:sp>
        <p:nvSpPr>
          <p:cNvPr id="3" name="Arrow: Curved Left 2">
            <a:extLst>
              <a:ext uri="{FF2B5EF4-FFF2-40B4-BE49-F238E27FC236}">
                <a16:creationId xmlns:a16="http://schemas.microsoft.com/office/drawing/2014/main" id="{84259A99-8B81-450C-9EB4-CDAA1B202C7B}"/>
              </a:ext>
            </a:extLst>
          </p:cNvPr>
          <p:cNvSpPr/>
          <p:nvPr/>
        </p:nvSpPr>
        <p:spPr>
          <a:xfrm rot="20280254">
            <a:off x="9366099" y="3336075"/>
            <a:ext cx="731520" cy="1216152"/>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pic>
        <p:nvPicPr>
          <p:cNvPr id="7" name="Picture 6">
            <a:extLst>
              <a:ext uri="{FF2B5EF4-FFF2-40B4-BE49-F238E27FC236}">
                <a16:creationId xmlns:a16="http://schemas.microsoft.com/office/drawing/2014/main" id="{5539CE64-F171-43ED-BBA5-70FE6DA6EB0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10888982" y="4010438"/>
            <a:ext cx="787984" cy="662782"/>
          </a:xfrm>
          <a:prstGeom prst="rect">
            <a:avLst/>
          </a:prstGeom>
        </p:spPr>
      </p:pic>
      <p:pic>
        <p:nvPicPr>
          <p:cNvPr id="16" name="Picture 15">
            <a:extLst>
              <a:ext uri="{FF2B5EF4-FFF2-40B4-BE49-F238E27FC236}">
                <a16:creationId xmlns:a16="http://schemas.microsoft.com/office/drawing/2014/main" id="{A0E3F008-3568-4DBE-963D-6585EC2EB03C}"/>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768" t="1376" r="1279" b="1888"/>
          <a:stretch/>
        </p:blipFill>
        <p:spPr>
          <a:xfrm>
            <a:off x="9997140" y="2689929"/>
            <a:ext cx="1576388" cy="1321594"/>
          </a:xfrm>
          <a:prstGeom prst="rect">
            <a:avLst/>
          </a:prstGeom>
        </p:spPr>
      </p:pic>
      <p:pic>
        <p:nvPicPr>
          <p:cNvPr id="20" name="Picture 19">
            <a:extLst>
              <a:ext uri="{FF2B5EF4-FFF2-40B4-BE49-F238E27FC236}">
                <a16:creationId xmlns:a16="http://schemas.microsoft.com/office/drawing/2014/main" id="{45A01321-E10C-4212-88C8-B12379F3DF03}"/>
              </a:ext>
            </a:extLst>
          </p:cNvPr>
          <p:cNvPicPr>
            <a:picLocks noChangeAspect="1"/>
          </p:cNvPicPr>
          <p:nvPr/>
        </p:nvPicPr>
        <p:blipFill rotWithShape="1">
          <a:blip r:embed="rId10">
            <a:duotone>
              <a:prstClr val="black"/>
              <a:schemeClr val="accent4">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11"/>
              </a:ext>
            </a:extLst>
          </a:blip>
          <a:srcRect t="34262"/>
          <a:stretch/>
        </p:blipFill>
        <p:spPr>
          <a:xfrm>
            <a:off x="1533537" y="1890674"/>
            <a:ext cx="1903587" cy="929970"/>
          </a:xfrm>
          <a:prstGeom prst="rect">
            <a:avLst/>
          </a:prstGeom>
        </p:spPr>
      </p:pic>
      <p:grpSp>
        <p:nvGrpSpPr>
          <p:cNvPr id="21" name="Group 20">
            <a:extLst>
              <a:ext uri="{FF2B5EF4-FFF2-40B4-BE49-F238E27FC236}">
                <a16:creationId xmlns:a16="http://schemas.microsoft.com/office/drawing/2014/main" id="{16F5F67A-BC7C-4A03-B001-708F3D7F11E7}"/>
              </a:ext>
            </a:extLst>
          </p:cNvPr>
          <p:cNvGrpSpPr/>
          <p:nvPr/>
        </p:nvGrpSpPr>
        <p:grpSpPr>
          <a:xfrm>
            <a:off x="773784" y="2820644"/>
            <a:ext cx="1711550" cy="2513277"/>
            <a:chOff x="4961598" y="1178951"/>
            <a:chExt cx="2464972" cy="3619618"/>
          </a:xfrm>
        </p:grpSpPr>
        <p:grpSp>
          <p:nvGrpSpPr>
            <p:cNvPr id="22" name="Group 21">
              <a:extLst>
                <a:ext uri="{FF2B5EF4-FFF2-40B4-BE49-F238E27FC236}">
                  <a16:creationId xmlns:a16="http://schemas.microsoft.com/office/drawing/2014/main" id="{1F8B2EC2-A817-4267-8338-4D7EAB7B1A2B}"/>
                </a:ext>
              </a:extLst>
            </p:cNvPr>
            <p:cNvGrpSpPr/>
            <p:nvPr/>
          </p:nvGrpSpPr>
          <p:grpSpPr>
            <a:xfrm>
              <a:off x="5229403" y="2851150"/>
              <a:ext cx="1807547" cy="1569070"/>
              <a:chOff x="8851900" y="3797300"/>
              <a:chExt cx="723794" cy="628301"/>
            </a:xfrm>
          </p:grpSpPr>
          <p:sp>
            <p:nvSpPr>
              <p:cNvPr id="30" name="Oval 29">
                <a:extLst>
                  <a:ext uri="{FF2B5EF4-FFF2-40B4-BE49-F238E27FC236}">
                    <a16:creationId xmlns:a16="http://schemas.microsoft.com/office/drawing/2014/main" id="{238E2B17-8129-435B-84DB-F6E67B091CF8}"/>
                  </a:ext>
                </a:extLst>
              </p:cNvPr>
              <p:cNvSpPr/>
              <p:nvPr/>
            </p:nvSpPr>
            <p:spPr>
              <a:xfrm>
                <a:off x="8997043" y="3869871"/>
                <a:ext cx="489608" cy="502684"/>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Oval 30">
                <a:extLst>
                  <a:ext uri="{FF2B5EF4-FFF2-40B4-BE49-F238E27FC236}">
                    <a16:creationId xmlns:a16="http://schemas.microsoft.com/office/drawing/2014/main" id="{E3D185A7-B6A9-4BF3-BD80-F97B4B06DEBE}"/>
                  </a:ext>
                </a:extLst>
              </p:cNvPr>
              <p:cNvSpPr/>
              <p:nvPr/>
            </p:nvSpPr>
            <p:spPr>
              <a:xfrm>
                <a:off x="9054569" y="3928933"/>
                <a:ext cx="374556" cy="38455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Oval 31">
                <a:extLst>
                  <a:ext uri="{FF2B5EF4-FFF2-40B4-BE49-F238E27FC236}">
                    <a16:creationId xmlns:a16="http://schemas.microsoft.com/office/drawing/2014/main" id="{7994A40E-D422-4B85-974F-62DF131C3FB9}"/>
                  </a:ext>
                </a:extLst>
              </p:cNvPr>
              <p:cNvSpPr/>
              <p:nvPr/>
            </p:nvSpPr>
            <p:spPr>
              <a:xfrm>
                <a:off x="9107594" y="3984259"/>
                <a:ext cx="263313" cy="270345"/>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36D47384-D19F-4650-B857-4742972B6CAA}"/>
                  </a:ext>
                </a:extLst>
              </p:cNvPr>
              <p:cNvSpPr/>
              <p:nvPr/>
            </p:nvSpPr>
            <p:spPr>
              <a:xfrm>
                <a:off x="8851900" y="3797300"/>
                <a:ext cx="409575" cy="35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1F07A2F7-4575-44A2-ACD5-BCB2251CC0EA}"/>
                  </a:ext>
                </a:extLst>
              </p:cNvPr>
              <p:cNvSpPr/>
              <p:nvPr/>
            </p:nvSpPr>
            <p:spPr>
              <a:xfrm>
                <a:off x="8931275" y="4066826"/>
                <a:ext cx="644419" cy="35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3" name="Group 22">
              <a:extLst>
                <a:ext uri="{FF2B5EF4-FFF2-40B4-BE49-F238E27FC236}">
                  <a16:creationId xmlns:a16="http://schemas.microsoft.com/office/drawing/2014/main" id="{F67C2CC4-AD91-4513-BEDD-7CF67EF7D39E}"/>
                </a:ext>
              </a:extLst>
            </p:cNvPr>
            <p:cNvGrpSpPr/>
            <p:nvPr/>
          </p:nvGrpSpPr>
          <p:grpSpPr>
            <a:xfrm>
              <a:off x="6525534" y="1178951"/>
              <a:ext cx="901036" cy="1873275"/>
              <a:chOff x="7562356" y="-1019593"/>
              <a:chExt cx="1604211" cy="2629723"/>
            </a:xfrm>
          </p:grpSpPr>
          <p:cxnSp>
            <p:nvCxnSpPr>
              <p:cNvPr id="27" name="Straight Connector 26">
                <a:extLst>
                  <a:ext uri="{FF2B5EF4-FFF2-40B4-BE49-F238E27FC236}">
                    <a16:creationId xmlns:a16="http://schemas.microsoft.com/office/drawing/2014/main" id="{B6181C41-AB14-42D1-8565-251A1B7D66A5}"/>
                  </a:ext>
                </a:extLst>
              </p:cNvPr>
              <p:cNvCxnSpPr>
                <a:cxnSpLocks/>
              </p:cNvCxnSpPr>
              <p:nvPr/>
            </p:nvCxnSpPr>
            <p:spPr>
              <a:xfrm flipV="1">
                <a:off x="7562356" y="373206"/>
                <a:ext cx="1533061" cy="1236924"/>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6CDA3DB-BCD4-4904-B045-58105996DB74}"/>
                  </a:ext>
                </a:extLst>
              </p:cNvPr>
              <p:cNvCxnSpPr>
                <a:cxnSpLocks/>
              </p:cNvCxnSpPr>
              <p:nvPr/>
            </p:nvCxnSpPr>
            <p:spPr>
              <a:xfrm>
                <a:off x="8424579" y="-230294"/>
                <a:ext cx="651707" cy="62053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0EF1BB-6479-4829-8758-CCDCCBAD1BCF}"/>
                  </a:ext>
                </a:extLst>
              </p:cNvPr>
              <p:cNvCxnSpPr>
                <a:cxnSpLocks/>
                <a:endCxn id="20" idx="2"/>
              </p:cNvCxnSpPr>
              <p:nvPr/>
            </p:nvCxnSpPr>
            <p:spPr>
              <a:xfrm flipV="1">
                <a:off x="8424579" y="-1019593"/>
                <a:ext cx="741988" cy="789299"/>
              </a:xfrm>
              <a:prstGeom prst="line">
                <a:avLst/>
              </a:prstGeom>
              <a:ln w="38100">
                <a:solidFill>
                  <a:schemeClr val="accent2"/>
                </a:solidFill>
                <a:tailEnd type="arrow" w="lg" len="lg"/>
              </a:ln>
            </p:spPr>
            <p:style>
              <a:lnRef idx="1">
                <a:schemeClr val="accent1"/>
              </a:lnRef>
              <a:fillRef idx="0">
                <a:schemeClr val="accent1"/>
              </a:fillRef>
              <a:effectRef idx="0">
                <a:schemeClr val="accent1"/>
              </a:effectRef>
              <a:fontRef idx="minor">
                <a:schemeClr val="tx1"/>
              </a:fontRef>
            </p:style>
          </p:cxnSp>
        </p:grpSp>
        <p:pic>
          <p:nvPicPr>
            <p:cNvPr id="24" name="Picture 23">
              <a:extLst>
                <a:ext uri="{FF2B5EF4-FFF2-40B4-BE49-F238E27FC236}">
                  <a16:creationId xmlns:a16="http://schemas.microsoft.com/office/drawing/2014/main" id="{10CC09AD-823E-41C6-98E1-819A44DBC2CF}"/>
                </a:ext>
              </a:extLst>
            </p:cNvPr>
            <p:cNvPicPr>
              <a:picLocks noChangeAspect="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r="66914" b="12947"/>
            <a:stretch/>
          </p:blipFill>
          <p:spPr>
            <a:xfrm>
              <a:off x="5170705" y="3317140"/>
              <a:ext cx="1492847" cy="1481429"/>
            </a:xfrm>
            <a:prstGeom prst="rect">
              <a:avLst/>
            </a:prstGeom>
          </p:spPr>
        </p:pic>
        <p:pic>
          <p:nvPicPr>
            <p:cNvPr id="25" name="Picture 24">
              <a:extLst>
                <a:ext uri="{FF2B5EF4-FFF2-40B4-BE49-F238E27FC236}">
                  <a16:creationId xmlns:a16="http://schemas.microsoft.com/office/drawing/2014/main" id="{A07BAB95-CC3D-4918-8FA8-BD70541C8A9D}"/>
                </a:ext>
              </a:extLst>
            </p:cNvPr>
            <p:cNvPicPr>
              <a:picLocks noChangeAspect="1"/>
            </p:cNvPicPr>
            <p:nvPr/>
          </p:nvPicPr>
          <p:blipFill>
            <a:blip r:embed="rId14"/>
            <a:stretch>
              <a:fillRect/>
            </a:stretch>
          </p:blipFill>
          <p:spPr>
            <a:xfrm>
              <a:off x="4961598" y="2232098"/>
              <a:ext cx="1537008" cy="768504"/>
            </a:xfrm>
            <a:prstGeom prst="rect">
              <a:avLst/>
            </a:prstGeom>
          </p:spPr>
        </p:pic>
        <p:sp>
          <p:nvSpPr>
            <p:cNvPr id="26" name="TextBox 25">
              <a:extLst>
                <a:ext uri="{FF2B5EF4-FFF2-40B4-BE49-F238E27FC236}">
                  <a16:creationId xmlns:a16="http://schemas.microsoft.com/office/drawing/2014/main" id="{2C2D8E58-B165-4DED-927C-3A70FE3345ED}"/>
                </a:ext>
              </a:extLst>
            </p:cNvPr>
            <p:cNvSpPr txBox="1"/>
            <p:nvPr/>
          </p:nvSpPr>
          <p:spPr>
            <a:xfrm>
              <a:off x="6190523" y="3531832"/>
              <a:ext cx="864339" cy="369332"/>
            </a:xfrm>
            <a:prstGeom prst="rect">
              <a:avLst/>
            </a:prstGeom>
            <a:noFill/>
          </p:spPr>
          <p:txBody>
            <a:bodyPr wrap="none" rtlCol="0">
              <a:spAutoFit/>
            </a:bodyPr>
            <a:lstStyle/>
            <a:p>
              <a:r>
                <a:rPr lang="en-GB" dirty="0"/>
                <a:t>Publish</a:t>
              </a:r>
            </a:p>
          </p:txBody>
        </p:sp>
      </p:grpSp>
      <p:grpSp>
        <p:nvGrpSpPr>
          <p:cNvPr id="75" name="Group 74">
            <a:extLst>
              <a:ext uri="{FF2B5EF4-FFF2-40B4-BE49-F238E27FC236}">
                <a16:creationId xmlns:a16="http://schemas.microsoft.com/office/drawing/2014/main" id="{6093AB4E-605E-4725-A12E-364E392CAE4E}"/>
              </a:ext>
            </a:extLst>
          </p:cNvPr>
          <p:cNvGrpSpPr/>
          <p:nvPr/>
        </p:nvGrpSpPr>
        <p:grpSpPr>
          <a:xfrm>
            <a:off x="484412" y="4773729"/>
            <a:ext cx="2709076" cy="1447965"/>
            <a:chOff x="484412" y="4773729"/>
            <a:chExt cx="2709076" cy="1447965"/>
          </a:xfrm>
        </p:grpSpPr>
        <p:pic>
          <p:nvPicPr>
            <p:cNvPr id="18" name="Picture 17">
              <a:extLst>
                <a:ext uri="{FF2B5EF4-FFF2-40B4-BE49-F238E27FC236}">
                  <a16:creationId xmlns:a16="http://schemas.microsoft.com/office/drawing/2014/main" id="{F8F5DD8C-D9A8-4E94-8393-50CD21DF97A0}"/>
                </a:ext>
              </a:extLst>
            </p:cNvPr>
            <p:cNvPicPr>
              <a:picLocks noChangeAspect="1"/>
            </p:cNvPicPr>
            <p:nvPr/>
          </p:nvPicPr>
          <p:blipFill>
            <a:blip r:embed="rId15">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1705924" y="4773729"/>
              <a:ext cx="1117430" cy="1117430"/>
            </a:xfrm>
            <a:prstGeom prst="rect">
              <a:avLst/>
            </a:prstGeom>
          </p:spPr>
        </p:pic>
        <p:pic>
          <p:nvPicPr>
            <p:cNvPr id="36" name="Picture 35">
              <a:extLst>
                <a:ext uri="{FF2B5EF4-FFF2-40B4-BE49-F238E27FC236}">
                  <a16:creationId xmlns:a16="http://schemas.microsoft.com/office/drawing/2014/main" id="{BB216BD9-5D48-427A-BEB7-8A9247E0C822}"/>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776512" y="5360124"/>
              <a:ext cx="711033" cy="696999"/>
            </a:xfrm>
            <a:prstGeom prst="rect">
              <a:avLst/>
            </a:prstGeom>
          </p:spPr>
        </p:pic>
        <p:sp>
          <p:nvSpPr>
            <p:cNvPr id="38" name="Multiplication Sign 37">
              <a:extLst>
                <a:ext uri="{FF2B5EF4-FFF2-40B4-BE49-F238E27FC236}">
                  <a16:creationId xmlns:a16="http://schemas.microsoft.com/office/drawing/2014/main" id="{B0FFEA84-3671-43CE-B9F1-7C2974D5AF1A}"/>
                </a:ext>
              </a:extLst>
            </p:cNvPr>
            <p:cNvSpPr/>
            <p:nvPr/>
          </p:nvSpPr>
          <p:spPr>
            <a:xfrm>
              <a:off x="484412" y="5440634"/>
              <a:ext cx="1165238" cy="746026"/>
            </a:xfrm>
            <a:prstGeom prst="mathMultiply">
              <a:avLst>
                <a:gd name="adj1" fmla="val 11603"/>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D04BBED2-8F17-496B-BB95-826E8A079DC3}"/>
                </a:ext>
              </a:extLst>
            </p:cNvPr>
            <p:cNvSpPr txBox="1"/>
            <p:nvPr/>
          </p:nvSpPr>
          <p:spPr>
            <a:xfrm>
              <a:off x="1367347" y="5852362"/>
              <a:ext cx="1826141" cy="369332"/>
            </a:xfrm>
            <a:prstGeom prst="rect">
              <a:avLst/>
            </a:prstGeom>
            <a:noFill/>
          </p:spPr>
          <p:txBody>
            <a:bodyPr wrap="none" rtlCol="0">
              <a:spAutoFit/>
            </a:bodyPr>
            <a:lstStyle/>
            <a:p>
              <a:r>
                <a:rPr lang="en-GB" i="1" dirty="0"/>
                <a:t>Not-infected user</a:t>
              </a:r>
            </a:p>
          </p:txBody>
        </p:sp>
      </p:grpSp>
      <p:grpSp>
        <p:nvGrpSpPr>
          <p:cNvPr id="77" name="Group 76">
            <a:extLst>
              <a:ext uri="{FF2B5EF4-FFF2-40B4-BE49-F238E27FC236}">
                <a16:creationId xmlns:a16="http://schemas.microsoft.com/office/drawing/2014/main" id="{151E8A92-2DC9-457A-9AAA-25DEABA5094A}"/>
              </a:ext>
            </a:extLst>
          </p:cNvPr>
          <p:cNvGrpSpPr/>
          <p:nvPr/>
        </p:nvGrpSpPr>
        <p:grpSpPr>
          <a:xfrm>
            <a:off x="7869604" y="3482175"/>
            <a:ext cx="1671965" cy="1552329"/>
            <a:chOff x="7869604" y="3482175"/>
            <a:chExt cx="1671965" cy="1552329"/>
          </a:xfrm>
        </p:grpSpPr>
        <p:pic>
          <p:nvPicPr>
            <p:cNvPr id="13" name="Picture 12">
              <a:extLst>
                <a:ext uri="{FF2B5EF4-FFF2-40B4-BE49-F238E27FC236}">
                  <a16:creationId xmlns:a16="http://schemas.microsoft.com/office/drawing/2014/main" id="{FC2557DF-64D5-49DC-8198-19EDE1A95105}"/>
                </a:ext>
              </a:extLst>
            </p:cNvPr>
            <p:cNvPicPr>
              <a:picLocks noChangeAspect="1"/>
            </p:cNvPicPr>
            <p:nvPr/>
          </p:nvPicPr>
          <p:blipFill rotWithShape="1">
            <a:blip r:embed="rId12">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3"/>
                </a:ext>
              </a:extLst>
            </a:blip>
            <a:srcRect l="33381" r="32814" b="13544"/>
            <a:stretch/>
          </p:blipFill>
          <p:spPr>
            <a:xfrm>
              <a:off x="7869604" y="3482175"/>
              <a:ext cx="1609322" cy="1552329"/>
            </a:xfrm>
            <a:prstGeom prst="rect">
              <a:avLst/>
            </a:prstGeom>
          </p:spPr>
        </p:pic>
        <p:sp>
          <p:nvSpPr>
            <p:cNvPr id="40" name="TextBox 39">
              <a:extLst>
                <a:ext uri="{FF2B5EF4-FFF2-40B4-BE49-F238E27FC236}">
                  <a16:creationId xmlns:a16="http://schemas.microsoft.com/office/drawing/2014/main" id="{BEB7F27A-7BDF-49F6-9410-3102BD5CCDE1}"/>
                </a:ext>
              </a:extLst>
            </p:cNvPr>
            <p:cNvSpPr txBox="1"/>
            <p:nvPr/>
          </p:nvSpPr>
          <p:spPr>
            <a:xfrm>
              <a:off x="8794249" y="3688388"/>
              <a:ext cx="747320" cy="369332"/>
            </a:xfrm>
            <a:prstGeom prst="rect">
              <a:avLst/>
            </a:prstGeom>
            <a:noFill/>
          </p:spPr>
          <p:txBody>
            <a:bodyPr wrap="none" rtlCol="0">
              <a:spAutoFit/>
            </a:bodyPr>
            <a:lstStyle/>
            <a:p>
              <a:r>
                <a:rPr lang="en-GB" dirty="0"/>
                <a:t>Check</a:t>
              </a:r>
            </a:p>
          </p:txBody>
        </p:sp>
      </p:grpSp>
      <p:grpSp>
        <p:nvGrpSpPr>
          <p:cNvPr id="76" name="Group 75">
            <a:extLst>
              <a:ext uri="{FF2B5EF4-FFF2-40B4-BE49-F238E27FC236}">
                <a16:creationId xmlns:a16="http://schemas.microsoft.com/office/drawing/2014/main" id="{5D10E331-271B-42D8-94F9-2C188C599EEE}"/>
              </a:ext>
            </a:extLst>
          </p:cNvPr>
          <p:cNvGrpSpPr/>
          <p:nvPr/>
        </p:nvGrpSpPr>
        <p:grpSpPr>
          <a:xfrm>
            <a:off x="2888118" y="1740621"/>
            <a:ext cx="1805527" cy="1866179"/>
            <a:chOff x="2888118" y="1740621"/>
            <a:chExt cx="1805527" cy="1866179"/>
          </a:xfrm>
        </p:grpSpPr>
        <p:pic>
          <p:nvPicPr>
            <p:cNvPr id="45" name="Picture 44">
              <a:extLst>
                <a:ext uri="{FF2B5EF4-FFF2-40B4-BE49-F238E27FC236}">
                  <a16:creationId xmlns:a16="http://schemas.microsoft.com/office/drawing/2014/main" id="{453FC7A8-F41D-4D5A-9981-C1F432392B38}"/>
                </a:ext>
              </a:extLst>
            </p:cNvPr>
            <p:cNvPicPr>
              <a:picLocks noChangeAspect="1"/>
            </p:cNvPicPr>
            <p:nvPr/>
          </p:nvPicPr>
          <p:blipFill>
            <a:blip r:embed="rId19">
              <a:clrChange>
                <a:clrFrom>
                  <a:srgbClr val="000000"/>
                </a:clrFrom>
                <a:clrTo>
                  <a:srgbClr val="000000">
                    <a:alpha val="0"/>
                  </a:srgbClr>
                </a:clrTo>
              </a:clrChange>
            </a:blip>
            <a:stretch>
              <a:fillRect/>
            </a:stretch>
          </p:blipFill>
          <p:spPr>
            <a:xfrm>
              <a:off x="3025349" y="1928146"/>
              <a:ext cx="1341765" cy="1535121"/>
            </a:xfrm>
            <a:prstGeom prst="rect">
              <a:avLst/>
            </a:prstGeom>
          </p:spPr>
        </p:pic>
        <p:pic>
          <p:nvPicPr>
            <p:cNvPr id="49" name="Picture 48">
              <a:extLst>
                <a:ext uri="{FF2B5EF4-FFF2-40B4-BE49-F238E27FC236}">
                  <a16:creationId xmlns:a16="http://schemas.microsoft.com/office/drawing/2014/main" id="{164BFEDB-DCC6-4833-A5BC-A22F07A8536E}"/>
                </a:ext>
              </a:extLst>
            </p:cNvPr>
            <p:cNvPicPr>
              <a:picLocks noChangeAspect="1"/>
            </p:cNvPicPr>
            <p:nvPr/>
          </p:nvPicPr>
          <p:blipFill rotWithShape="1">
            <a:blip r:embed="rId20">
              <a:extLst>
                <a:ext uri="{28A0092B-C50C-407E-A947-70E740481C1C}">
                  <a14:useLocalDpi xmlns:a14="http://schemas.microsoft.com/office/drawing/2010/main" val="0"/>
                </a:ext>
                <a:ext uri="{837473B0-CC2E-450A-ABE3-18F120FF3D39}">
                  <a1611:picAttrSrcUrl xmlns:a1611="http://schemas.microsoft.com/office/drawing/2016/11/main" r:id="rId21"/>
                </a:ext>
              </a:extLst>
            </a:blip>
            <a:srcRect l="18154" t="11315" r="19382" b="9173"/>
            <a:stretch/>
          </p:blipFill>
          <p:spPr>
            <a:xfrm>
              <a:off x="2990209" y="1740621"/>
              <a:ext cx="1466028" cy="1866179"/>
            </a:xfrm>
            <a:prstGeom prst="rect">
              <a:avLst/>
            </a:prstGeom>
          </p:spPr>
        </p:pic>
        <p:pic>
          <p:nvPicPr>
            <p:cNvPr id="47" name="Picture 46">
              <a:extLst>
                <a:ext uri="{FF2B5EF4-FFF2-40B4-BE49-F238E27FC236}">
                  <a16:creationId xmlns:a16="http://schemas.microsoft.com/office/drawing/2014/main" id="{8B05C61F-2A54-4A7B-9B2D-CAFF4E1AC03E}"/>
                </a:ext>
              </a:extLst>
            </p:cNvPr>
            <p:cNvPicPr>
              <a:picLocks noChangeAspect="1"/>
            </p:cNvPicPr>
            <p:nvPr/>
          </p:nvPicPr>
          <p:blipFill rotWithShape="1">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rcRect l="7788" t="41040" r="7205" b="50000"/>
            <a:stretch/>
          </p:blipFill>
          <p:spPr>
            <a:xfrm>
              <a:off x="2888118" y="2178758"/>
              <a:ext cx="1805527" cy="190690"/>
            </a:xfrm>
            <a:prstGeom prst="rect">
              <a:avLst/>
            </a:prstGeom>
          </p:spPr>
        </p:pic>
      </p:grpSp>
      <p:pic>
        <p:nvPicPr>
          <p:cNvPr id="51" name="Picture 50">
            <a:extLst>
              <a:ext uri="{FF2B5EF4-FFF2-40B4-BE49-F238E27FC236}">
                <a16:creationId xmlns:a16="http://schemas.microsoft.com/office/drawing/2014/main" id="{BD499762-6DE6-42B9-950B-215BFFBEA25A}"/>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3156720" y="4122781"/>
            <a:ext cx="1707614" cy="2063879"/>
          </a:xfrm>
          <a:prstGeom prst="rect">
            <a:avLst/>
          </a:prstGeom>
        </p:spPr>
      </p:pic>
      <p:pic>
        <p:nvPicPr>
          <p:cNvPr id="61" name="Picture 60">
            <a:extLst>
              <a:ext uri="{FF2B5EF4-FFF2-40B4-BE49-F238E27FC236}">
                <a16:creationId xmlns:a16="http://schemas.microsoft.com/office/drawing/2014/main" id="{DC816C7B-4041-4474-9FB3-07B63D71EBA6}"/>
              </a:ext>
            </a:extLst>
          </p:cNvPr>
          <p:cNvPicPr>
            <a:picLocks noChangeAspect="1"/>
          </p:cNvPicPr>
          <p:nvPr/>
        </p:nvPicPr>
        <p:blipFill rotWithShape="1">
          <a:blip r:embed="rId26">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7"/>
              </a:ext>
            </a:extLst>
          </a:blip>
          <a:srcRect l="49704" t="22190"/>
          <a:stretch/>
        </p:blipFill>
        <p:spPr>
          <a:xfrm>
            <a:off x="1935440" y="3459797"/>
            <a:ext cx="797361" cy="931341"/>
          </a:xfrm>
          <a:prstGeom prst="rect">
            <a:avLst/>
          </a:prstGeom>
        </p:spPr>
      </p:pic>
      <p:pic>
        <p:nvPicPr>
          <p:cNvPr id="66" name="Picture 65">
            <a:extLst>
              <a:ext uri="{FF2B5EF4-FFF2-40B4-BE49-F238E27FC236}">
                <a16:creationId xmlns:a16="http://schemas.microsoft.com/office/drawing/2014/main" id="{F76EEC53-D926-4DAE-A8F6-027DDE998546}"/>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3546923" y="4525066"/>
            <a:ext cx="225089" cy="292502"/>
          </a:xfrm>
          <a:prstGeom prst="rect">
            <a:avLst/>
          </a:prstGeom>
        </p:spPr>
      </p:pic>
      <p:sp>
        <p:nvSpPr>
          <p:cNvPr id="68" name="Arrow: Curved Right 67">
            <a:extLst>
              <a:ext uri="{FF2B5EF4-FFF2-40B4-BE49-F238E27FC236}">
                <a16:creationId xmlns:a16="http://schemas.microsoft.com/office/drawing/2014/main" id="{1076A362-608B-4418-BD15-D84BE08A57AE}"/>
              </a:ext>
            </a:extLst>
          </p:cNvPr>
          <p:cNvSpPr/>
          <p:nvPr/>
        </p:nvSpPr>
        <p:spPr>
          <a:xfrm rot="10152377">
            <a:off x="2746022" y="3596756"/>
            <a:ext cx="1116471" cy="1959488"/>
          </a:xfrm>
          <a:prstGeom prst="curvedRightArrow">
            <a:avLst>
              <a:gd name="adj1" fmla="val 11932"/>
              <a:gd name="adj2" fmla="val 39194"/>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p:pic>
        <p:nvPicPr>
          <p:cNvPr id="74" name="Picture 73">
            <a:extLst>
              <a:ext uri="{FF2B5EF4-FFF2-40B4-BE49-F238E27FC236}">
                <a16:creationId xmlns:a16="http://schemas.microsoft.com/office/drawing/2014/main" id="{42A30AD6-E514-40D0-A288-39A90CFC2A2A}"/>
              </a:ext>
            </a:extLst>
          </p:cNvPr>
          <p:cNvPicPr>
            <a:picLocks noChangeAspect="1"/>
          </p:cNvPicPr>
          <p:nvPr/>
        </p:nvPicPr>
        <p:blipFill>
          <a:blip r:embed="rId30">
            <a:clrChange>
              <a:clrFrom>
                <a:srgbClr val="FFF200"/>
              </a:clrFrom>
              <a:clrTo>
                <a:srgbClr val="FFF200">
                  <a:alpha val="0"/>
                </a:srgbClr>
              </a:clrTo>
            </a:clrChange>
          </a:blip>
          <a:stretch>
            <a:fillRect/>
          </a:stretch>
        </p:blipFill>
        <p:spPr>
          <a:xfrm>
            <a:off x="3723080" y="4811153"/>
            <a:ext cx="626034" cy="624503"/>
          </a:xfrm>
          <a:prstGeom prst="rect">
            <a:avLst/>
          </a:prstGeom>
        </p:spPr>
      </p:pic>
      <p:pic>
        <p:nvPicPr>
          <p:cNvPr id="2050" name="Picture 2" descr="Giving Kudos on LinkedIn | LinkedIn Training, LinkedIn Courses and ...">
            <a:extLst>
              <a:ext uri="{FF2B5EF4-FFF2-40B4-BE49-F238E27FC236}">
                <a16:creationId xmlns:a16="http://schemas.microsoft.com/office/drawing/2014/main" id="{68BCDE48-984D-44D7-90AB-31754ABEFC5E}"/>
              </a:ext>
            </a:extLst>
          </p:cNvPr>
          <p:cNvPicPr>
            <a:picLocks noChangeAspect="1" noChangeArrowheads="1"/>
          </p:cNvPicPr>
          <p:nvPr/>
        </p:nvPicPr>
        <p:blipFill>
          <a:blip r:embed="rId3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01627" y="4168783"/>
            <a:ext cx="468127" cy="7430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Non-fungible token - Wikipedia">
            <a:extLst>
              <a:ext uri="{FF2B5EF4-FFF2-40B4-BE49-F238E27FC236}">
                <a16:creationId xmlns:a16="http://schemas.microsoft.com/office/drawing/2014/main" id="{59D3F944-D628-4A72-9EA0-902FCD3DCF33}"/>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0855867" y="4525066"/>
            <a:ext cx="834311" cy="83431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ntroduction to Non Fungible Tokens (NFTs) | Radix DLT ...">
            <a:extLst>
              <a:ext uri="{FF2B5EF4-FFF2-40B4-BE49-F238E27FC236}">
                <a16:creationId xmlns:a16="http://schemas.microsoft.com/office/drawing/2014/main" id="{A8D02A48-E4A4-4E86-B0AB-D569696DFD08}"/>
              </a:ext>
            </a:extLst>
          </p:cNvPr>
          <p:cNvPicPr>
            <a:picLocks noChangeAspect="1" noChangeArrowheads="1"/>
          </p:cNvPicPr>
          <p:nvPr/>
        </p:nvPicPr>
        <p:blipFill rotWithShape="1">
          <a:blip r:embed="rId33">
            <a:clrChange>
              <a:clrFrom>
                <a:srgbClr val="E2E1FF"/>
              </a:clrFrom>
              <a:clrTo>
                <a:srgbClr val="E2E1FF">
                  <a:alpha val="0"/>
                </a:srgbClr>
              </a:clrTo>
            </a:clrChange>
            <a:extLst>
              <a:ext uri="{28A0092B-C50C-407E-A947-70E740481C1C}">
                <a14:useLocalDpi xmlns:a14="http://schemas.microsoft.com/office/drawing/2010/main" val="0"/>
              </a:ext>
            </a:extLst>
          </a:blip>
          <a:srcRect l="31076" t="31774" r="28802" b="2554"/>
          <a:stretch/>
        </p:blipFill>
        <p:spPr bwMode="auto">
          <a:xfrm>
            <a:off x="10095729" y="4821373"/>
            <a:ext cx="1114027" cy="1215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926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500"/>
                                        <p:tgtEl>
                                          <p:spTgt spid="75"/>
                                        </p:tgtEl>
                                      </p:cBhvr>
                                    </p:animEffect>
                                  </p:childTnLst>
                                </p:cTn>
                              </p:par>
                              <p:par>
                                <p:cTn id="13" presetID="10"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childTnLst>
                          </p:cTn>
                        </p:par>
                      </p:childTnLst>
                    </p:cTn>
                  </p:par>
                  <p:par>
                    <p:cTn id="21" fill="hold">
                      <p:stCondLst>
                        <p:cond delay="indefinite"/>
                      </p:stCondLst>
                      <p:childTnLst>
                        <p:par>
                          <p:cTn id="22" fill="hold">
                            <p:stCondLst>
                              <p:cond delay="0"/>
                            </p:stCondLst>
                            <p:childTnLst>
                              <p:par>
                                <p:cTn id="23" presetID="6" presetClass="entr" presetSubtype="32" fill="hold" nodeType="clickEffect">
                                  <p:stCondLst>
                                    <p:cond delay="0"/>
                                  </p:stCondLst>
                                  <p:childTnLst>
                                    <p:set>
                                      <p:cBhvr>
                                        <p:cTn id="24" dur="1" fill="hold">
                                          <p:stCondLst>
                                            <p:cond delay="0"/>
                                          </p:stCondLst>
                                        </p:cTn>
                                        <p:tgtEl>
                                          <p:spTgt spid="76"/>
                                        </p:tgtEl>
                                        <p:attrNameLst>
                                          <p:attrName>style.visibility</p:attrName>
                                        </p:attrNameLst>
                                      </p:cBhvr>
                                      <p:to>
                                        <p:strVal val="visible"/>
                                      </p:to>
                                    </p:set>
                                    <p:animEffect transition="in" filter="circle(out)">
                                      <p:cBhvr>
                                        <p:cTn id="25" dur="500"/>
                                        <p:tgtEl>
                                          <p:spTgt spid="76"/>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ntr" presetSubtype="32" fill="hold" nodeType="clickEffect">
                                  <p:stCondLst>
                                    <p:cond delay="0"/>
                                  </p:stCondLst>
                                  <p:childTnLst>
                                    <p:set>
                                      <p:cBhvr>
                                        <p:cTn id="29" dur="1" fill="hold">
                                          <p:stCondLst>
                                            <p:cond delay="0"/>
                                          </p:stCondLst>
                                        </p:cTn>
                                        <p:tgtEl>
                                          <p:spTgt spid="61"/>
                                        </p:tgtEl>
                                        <p:attrNameLst>
                                          <p:attrName>style.visibility</p:attrName>
                                        </p:attrNameLst>
                                      </p:cBhvr>
                                      <p:to>
                                        <p:strVal val="visible"/>
                                      </p:to>
                                    </p:set>
                                    <p:animEffect transition="in" filter="circle(out)">
                                      <p:cBhvr>
                                        <p:cTn id="30" dur="500"/>
                                        <p:tgtEl>
                                          <p:spTgt spid="6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1"/>
                                        </p:tgtEl>
                                        <p:attrNameLst>
                                          <p:attrName>style.visibility</p:attrName>
                                        </p:attrNameLst>
                                      </p:cBhvr>
                                      <p:to>
                                        <p:strVal val="visible"/>
                                      </p:to>
                                    </p:set>
                                    <p:animEffect transition="in" filter="fade">
                                      <p:cBhvr>
                                        <p:cTn id="35" dur="500"/>
                                        <p:tgtEl>
                                          <p:spTgt spid="51"/>
                                        </p:tgtEl>
                                      </p:cBhvr>
                                    </p:animEffect>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nodeType="clickEffect">
                                  <p:stCondLst>
                                    <p:cond delay="0"/>
                                  </p:stCondLst>
                                  <p:childTnLst>
                                    <p:set>
                                      <p:cBhvr>
                                        <p:cTn id="39" dur="1" fill="hold">
                                          <p:stCondLst>
                                            <p:cond delay="0"/>
                                          </p:stCondLst>
                                        </p:cTn>
                                        <p:tgtEl>
                                          <p:spTgt spid="74"/>
                                        </p:tgtEl>
                                        <p:attrNameLst>
                                          <p:attrName>style.visibility</p:attrName>
                                        </p:attrNameLst>
                                      </p:cBhvr>
                                      <p:to>
                                        <p:strVal val="visible"/>
                                      </p:to>
                                    </p:set>
                                    <p:anim calcmode="lin" valueType="num">
                                      <p:cBhvr>
                                        <p:cTn id="40" dur="1000" fill="hold"/>
                                        <p:tgtEl>
                                          <p:spTgt spid="74"/>
                                        </p:tgtEl>
                                        <p:attrNameLst>
                                          <p:attrName>ppt_w</p:attrName>
                                        </p:attrNameLst>
                                      </p:cBhvr>
                                      <p:tavLst>
                                        <p:tav tm="0">
                                          <p:val>
                                            <p:fltVal val="0"/>
                                          </p:val>
                                        </p:tav>
                                        <p:tav tm="100000">
                                          <p:val>
                                            <p:strVal val="#ppt_w"/>
                                          </p:val>
                                        </p:tav>
                                      </p:tavLst>
                                    </p:anim>
                                    <p:anim calcmode="lin" valueType="num">
                                      <p:cBhvr>
                                        <p:cTn id="41" dur="1000" fill="hold"/>
                                        <p:tgtEl>
                                          <p:spTgt spid="74"/>
                                        </p:tgtEl>
                                        <p:attrNameLst>
                                          <p:attrName>ppt_h</p:attrName>
                                        </p:attrNameLst>
                                      </p:cBhvr>
                                      <p:tavLst>
                                        <p:tav tm="0">
                                          <p:val>
                                            <p:fltVal val="0"/>
                                          </p:val>
                                        </p:tav>
                                        <p:tav tm="100000">
                                          <p:val>
                                            <p:strVal val="#ppt_h"/>
                                          </p:val>
                                        </p:tav>
                                      </p:tavLst>
                                    </p:anim>
                                    <p:anim calcmode="lin" valueType="num">
                                      <p:cBhvr>
                                        <p:cTn id="42" dur="1000" fill="hold"/>
                                        <p:tgtEl>
                                          <p:spTgt spid="74"/>
                                        </p:tgtEl>
                                        <p:attrNameLst>
                                          <p:attrName>style.rotation</p:attrName>
                                        </p:attrNameLst>
                                      </p:cBhvr>
                                      <p:tavLst>
                                        <p:tav tm="0">
                                          <p:val>
                                            <p:fltVal val="90"/>
                                          </p:val>
                                        </p:tav>
                                        <p:tav tm="100000">
                                          <p:val>
                                            <p:fltVal val="0"/>
                                          </p:val>
                                        </p:tav>
                                      </p:tavLst>
                                    </p:anim>
                                    <p:animEffect transition="in" filter="fade">
                                      <p:cBhvr>
                                        <p:cTn id="43" dur="1000"/>
                                        <p:tgtEl>
                                          <p:spTgt spid="7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68"/>
                                        </p:tgtEl>
                                        <p:attrNameLst>
                                          <p:attrName>style.visibility</p:attrName>
                                        </p:attrNameLst>
                                      </p:cBhvr>
                                      <p:to>
                                        <p:strVal val="visible"/>
                                      </p:to>
                                    </p:set>
                                    <p:animEffect transition="in" filter="wipe(down)">
                                      <p:cBhvr>
                                        <p:cTn id="48" dur="500"/>
                                        <p:tgtEl>
                                          <p:spTgt spid="68"/>
                                        </p:tgtEl>
                                      </p:cBhvr>
                                    </p:animEffect>
                                  </p:childTnLst>
                                </p:cTn>
                              </p:par>
                              <p:par>
                                <p:cTn id="49" presetID="22" presetClass="entr" presetSubtype="4" fill="hold" nodeType="withEffect">
                                  <p:stCondLst>
                                    <p:cond delay="0"/>
                                  </p:stCondLst>
                                  <p:childTnLst>
                                    <p:set>
                                      <p:cBhvr>
                                        <p:cTn id="50" dur="1" fill="hold">
                                          <p:stCondLst>
                                            <p:cond delay="0"/>
                                          </p:stCondLst>
                                        </p:cTn>
                                        <p:tgtEl>
                                          <p:spTgt spid="66"/>
                                        </p:tgtEl>
                                        <p:attrNameLst>
                                          <p:attrName>style.visibility</p:attrName>
                                        </p:attrNameLst>
                                      </p:cBhvr>
                                      <p:to>
                                        <p:strVal val="visible"/>
                                      </p:to>
                                    </p:set>
                                    <p:animEffect transition="in" filter="wipe(down)">
                                      <p:cBhvr>
                                        <p:cTn id="51" dur="500"/>
                                        <p:tgtEl>
                                          <p:spTgt spid="66"/>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6"/>
                                        </p:tgtEl>
                                        <p:attrNameLst>
                                          <p:attrName>style.visibility</p:attrName>
                                        </p:attrNameLst>
                                      </p:cBhvr>
                                      <p:to>
                                        <p:strVal val="visible"/>
                                      </p:to>
                                    </p:set>
                                    <p:animEffect transition="in" filter="randombar(horizontal)">
                                      <p:cBhvr>
                                        <p:cTn id="56" dur="500"/>
                                        <p:tgtEl>
                                          <p:spTgt spid="6"/>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10" presetClass="entr" presetSubtype="0" fill="hold" nodeType="withEffect">
                                  <p:stCondLst>
                                    <p:cond delay="0"/>
                                  </p:stCondLst>
                                  <p:childTnLst>
                                    <p:set>
                                      <p:cBhvr>
                                        <p:cTn id="63" dur="1" fill="hold">
                                          <p:stCondLst>
                                            <p:cond delay="0"/>
                                          </p:stCondLst>
                                        </p:cTn>
                                        <p:tgtEl>
                                          <p:spTgt spid="77"/>
                                        </p:tgtEl>
                                        <p:attrNameLst>
                                          <p:attrName>style.visibility</p:attrName>
                                        </p:attrNameLst>
                                      </p:cBhvr>
                                      <p:to>
                                        <p:strVal val="visible"/>
                                      </p:to>
                                    </p:set>
                                    <p:animEffect transition="in" filter="fade">
                                      <p:cBhvr>
                                        <p:cTn id="64" dur="500"/>
                                        <p:tgtEl>
                                          <p:spTgt spid="77"/>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grpId="0" nodeType="clickEffect">
                                  <p:stCondLst>
                                    <p:cond delay="0"/>
                                  </p:stCondLst>
                                  <p:childTnLst>
                                    <p:set>
                                      <p:cBhvr>
                                        <p:cTn id="68" dur="1" fill="hold">
                                          <p:stCondLst>
                                            <p:cond delay="0"/>
                                          </p:stCondLst>
                                        </p:cTn>
                                        <p:tgtEl>
                                          <p:spTgt spid="3"/>
                                        </p:tgtEl>
                                        <p:attrNameLst>
                                          <p:attrName>style.visibility</p:attrName>
                                        </p:attrNameLst>
                                      </p:cBhvr>
                                      <p:to>
                                        <p:strVal val="visible"/>
                                      </p:to>
                                    </p:set>
                                    <p:animEffect transition="in" filter="wipe(up)">
                                      <p:cBhvr>
                                        <p:cTn id="69" dur="500"/>
                                        <p:tgtEl>
                                          <p:spTgt spid="3"/>
                                        </p:tgtEl>
                                      </p:cBhvr>
                                    </p:animEffect>
                                  </p:childTnLst>
                                </p:cTn>
                              </p:par>
                            </p:childTnLst>
                          </p:cTn>
                        </p:par>
                        <p:par>
                          <p:cTn id="70" fill="hold">
                            <p:stCondLst>
                              <p:cond delay="500"/>
                            </p:stCondLst>
                            <p:childTnLst>
                              <p:par>
                                <p:cTn id="71" presetID="6" presetClass="entr" presetSubtype="32" fill="hold" nodeType="after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circle(out)">
                                      <p:cBhvr>
                                        <p:cTn id="73" dur="500"/>
                                        <p:tgtEl>
                                          <p:spTgt spid="16"/>
                                        </p:tgtEl>
                                      </p:cBhvr>
                                    </p:animEffect>
                                  </p:childTnLst>
                                </p:cTn>
                              </p:par>
                              <p:par>
                                <p:cTn id="74" presetID="6" presetClass="entr" presetSubtype="32" fill="hold" nodeType="withEffect">
                                  <p:stCondLst>
                                    <p:cond delay="0"/>
                                  </p:stCondLst>
                                  <p:childTnLst>
                                    <p:set>
                                      <p:cBhvr>
                                        <p:cTn id="75" dur="1" fill="hold">
                                          <p:stCondLst>
                                            <p:cond delay="0"/>
                                          </p:stCondLst>
                                        </p:cTn>
                                        <p:tgtEl>
                                          <p:spTgt spid="7"/>
                                        </p:tgtEl>
                                        <p:attrNameLst>
                                          <p:attrName>style.visibility</p:attrName>
                                        </p:attrNameLst>
                                      </p:cBhvr>
                                      <p:to>
                                        <p:strVal val="visible"/>
                                      </p:to>
                                    </p:set>
                                    <p:animEffect transition="in" filter="circle(out)">
                                      <p:cBhvr>
                                        <p:cTn id="76" dur="500"/>
                                        <p:tgtEl>
                                          <p:spTgt spid="7"/>
                                        </p:tgtEl>
                                      </p:cBhvr>
                                    </p:animEffect>
                                  </p:childTnLst>
                                </p:cTn>
                              </p:par>
                            </p:childTnLst>
                          </p:cTn>
                        </p:par>
                        <p:par>
                          <p:cTn id="77" fill="hold">
                            <p:stCondLst>
                              <p:cond delay="1000"/>
                            </p:stCondLst>
                            <p:childTnLst>
                              <p:par>
                                <p:cTn id="78" presetID="10" presetClass="entr" presetSubtype="0" fill="hold" nodeType="afterEffect">
                                  <p:stCondLst>
                                    <p:cond delay="0"/>
                                  </p:stCondLst>
                                  <p:childTnLst>
                                    <p:set>
                                      <p:cBhvr>
                                        <p:cTn id="79" dur="1" fill="hold">
                                          <p:stCondLst>
                                            <p:cond delay="0"/>
                                          </p:stCondLst>
                                        </p:cTn>
                                        <p:tgtEl>
                                          <p:spTgt spid="2050"/>
                                        </p:tgtEl>
                                        <p:attrNameLst>
                                          <p:attrName>style.visibility</p:attrName>
                                        </p:attrNameLst>
                                      </p:cBhvr>
                                      <p:to>
                                        <p:strVal val="visible"/>
                                      </p:to>
                                    </p:set>
                                    <p:animEffect transition="in" filter="fade">
                                      <p:cBhvr>
                                        <p:cTn id="80" dur="500"/>
                                        <p:tgtEl>
                                          <p:spTgt spid="2050"/>
                                        </p:tgtEl>
                                      </p:cBhvr>
                                    </p:animEffect>
                                  </p:childTnLst>
                                </p:cTn>
                              </p:par>
                            </p:childTnLst>
                          </p:cTn>
                        </p:par>
                        <p:par>
                          <p:cTn id="81" fill="hold">
                            <p:stCondLst>
                              <p:cond delay="1500"/>
                            </p:stCondLst>
                            <p:childTnLst>
                              <p:par>
                                <p:cTn id="82" presetID="10" presetClass="entr" presetSubtype="0" fill="hold" nodeType="afterEffect">
                                  <p:stCondLst>
                                    <p:cond delay="0"/>
                                  </p:stCondLst>
                                  <p:childTnLst>
                                    <p:set>
                                      <p:cBhvr>
                                        <p:cTn id="83" dur="1" fill="hold">
                                          <p:stCondLst>
                                            <p:cond delay="0"/>
                                          </p:stCondLst>
                                        </p:cTn>
                                        <p:tgtEl>
                                          <p:spTgt spid="2052"/>
                                        </p:tgtEl>
                                        <p:attrNameLst>
                                          <p:attrName>style.visibility</p:attrName>
                                        </p:attrNameLst>
                                      </p:cBhvr>
                                      <p:to>
                                        <p:strVal val="visible"/>
                                      </p:to>
                                    </p:set>
                                    <p:animEffect transition="in" filter="fade">
                                      <p:cBhvr>
                                        <p:cTn id="84" dur="500"/>
                                        <p:tgtEl>
                                          <p:spTgt spid="2052"/>
                                        </p:tgtEl>
                                      </p:cBhvr>
                                    </p:animEffect>
                                  </p:childTnLst>
                                </p:cTn>
                              </p:par>
                            </p:childTnLst>
                          </p:cTn>
                        </p:par>
                        <p:par>
                          <p:cTn id="85" fill="hold">
                            <p:stCondLst>
                              <p:cond delay="2000"/>
                            </p:stCondLst>
                            <p:childTnLst>
                              <p:par>
                                <p:cTn id="86" presetID="10" presetClass="entr" presetSubtype="0" fill="hold" nodeType="afterEffect">
                                  <p:stCondLst>
                                    <p:cond delay="0"/>
                                  </p:stCondLst>
                                  <p:childTnLst>
                                    <p:set>
                                      <p:cBhvr>
                                        <p:cTn id="87" dur="1" fill="hold">
                                          <p:stCondLst>
                                            <p:cond delay="0"/>
                                          </p:stCondLst>
                                        </p:cTn>
                                        <p:tgtEl>
                                          <p:spTgt spid="2054"/>
                                        </p:tgtEl>
                                        <p:attrNameLst>
                                          <p:attrName>style.visibility</p:attrName>
                                        </p:attrNameLst>
                                      </p:cBhvr>
                                      <p:to>
                                        <p:strVal val="visible"/>
                                      </p:to>
                                    </p:set>
                                    <p:animEffect transition="in" filter="fade">
                                      <p:cBhvr>
                                        <p:cTn id="88"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3" grpId="0" animBg="1"/>
      <p:bldP spid="6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713942AF-968D-4849-B3C7-D852CCA5C4C2}"/>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090445" y="1376995"/>
            <a:ext cx="10000121" cy="6221105"/>
          </a:xfrm>
          <a:prstGeom prst="rect">
            <a:avLst/>
          </a:prstGeom>
          <a:effectLst>
            <a:glow>
              <a:schemeClr val="accent1"/>
            </a:glow>
          </a:effectLst>
          <a:scene3d>
            <a:camera prst="perspectiveRelaxedModerately">
              <a:rot lat="18600000" lon="0" rev="0"/>
            </a:camera>
            <a:lightRig rig="threePt" dir="t"/>
          </a:scene3d>
          <a:sp3d prstMaterial="clear"/>
        </p:spPr>
      </p:pic>
      <p:sp>
        <p:nvSpPr>
          <p:cNvPr id="4" name="Title 1">
            <a:extLst>
              <a:ext uri="{FF2B5EF4-FFF2-40B4-BE49-F238E27FC236}">
                <a16:creationId xmlns:a16="http://schemas.microsoft.com/office/drawing/2014/main" id="{2E0149CA-7487-43C3-8EC4-0028FAFDAEBE}"/>
              </a:ext>
            </a:extLst>
          </p:cNvPr>
          <p:cNvSpPr txBox="1">
            <a:spLocks/>
          </p:cNvSpPr>
          <p:nvPr/>
        </p:nvSpPr>
        <p:spPr>
          <a:xfrm>
            <a:off x="0" y="-794"/>
            <a:ext cx="12192000" cy="662782"/>
          </a:xfrm>
          <a:prstGeom prst="rect">
            <a:avLst/>
          </a:prstGeom>
        </p:spPr>
        <p:style>
          <a:lnRef idx="1">
            <a:schemeClr val="accent3"/>
          </a:lnRef>
          <a:fillRef idx="3">
            <a:schemeClr val="accent3"/>
          </a:fillRef>
          <a:effectRef idx="2">
            <a:schemeClr val="accent3"/>
          </a:effectRef>
          <a:fontRef idx="minor">
            <a:schemeClr val="lt1"/>
          </a:fontRef>
        </p:style>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2247900"/>
            <a:r>
              <a:rPr lang="en-GB" dirty="0"/>
              <a:t>Q &amp; A</a:t>
            </a:r>
          </a:p>
        </p:txBody>
      </p:sp>
      <p:pic>
        <p:nvPicPr>
          <p:cNvPr id="5" name="Picture 4">
            <a:extLst>
              <a:ext uri="{FF2B5EF4-FFF2-40B4-BE49-F238E27FC236}">
                <a16:creationId xmlns:a16="http://schemas.microsoft.com/office/drawing/2014/main" id="{7317FCCB-724C-4A1C-A40C-CEC1E5A3AF10}"/>
              </a:ext>
            </a:extLst>
          </p:cNvPr>
          <p:cNvPicPr>
            <a:picLocks noChangeAspect="1"/>
          </p:cNvPicPr>
          <p:nvPr/>
        </p:nvPicPr>
        <p:blipFill>
          <a:blip r:embed="rId6"/>
          <a:stretch>
            <a:fillRect/>
          </a:stretch>
        </p:blipFill>
        <p:spPr>
          <a:xfrm>
            <a:off x="196857" y="33927"/>
            <a:ext cx="623422" cy="551590"/>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5908422D-EFD3-46A5-B579-510C0C574570}"/>
              </a:ext>
            </a:extLst>
          </p:cNvPr>
          <p:cNvSpPr/>
          <p:nvPr/>
        </p:nvSpPr>
        <p:spPr>
          <a:xfrm>
            <a:off x="820279" y="-3516"/>
            <a:ext cx="1578282" cy="584775"/>
          </a:xfrm>
          <a:prstGeom prst="rect">
            <a:avLst/>
          </a:prstGeom>
        </p:spPr>
        <p:txBody>
          <a:bodyPr wrap="square">
            <a:spAutoFit/>
          </a:bodyPr>
          <a:lstStyle/>
          <a:p>
            <a:r>
              <a:rPr lang="fr-FR"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rPr>
              <a:t>PLOT</a:t>
            </a:r>
            <a:endParaRPr lang="en-GB"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endParaRPr>
          </a:p>
        </p:txBody>
      </p:sp>
      <p:grpSp>
        <p:nvGrpSpPr>
          <p:cNvPr id="7" name="Group 6">
            <a:extLst>
              <a:ext uri="{FF2B5EF4-FFF2-40B4-BE49-F238E27FC236}">
                <a16:creationId xmlns:a16="http://schemas.microsoft.com/office/drawing/2014/main" id="{081708E4-5418-4426-AF08-4D9ED2732F22}"/>
              </a:ext>
            </a:extLst>
          </p:cNvPr>
          <p:cNvGrpSpPr/>
          <p:nvPr/>
        </p:nvGrpSpPr>
        <p:grpSpPr>
          <a:xfrm>
            <a:off x="3924298" y="4743934"/>
            <a:ext cx="4343401" cy="1505283"/>
            <a:chOff x="3566159" y="-2051002"/>
            <a:chExt cx="9298611" cy="3222598"/>
          </a:xfrm>
        </p:grpSpPr>
        <p:sp>
          <p:nvSpPr>
            <p:cNvPr id="8" name="Rectangle: Rounded Corners 7">
              <a:extLst>
                <a:ext uri="{FF2B5EF4-FFF2-40B4-BE49-F238E27FC236}">
                  <a16:creationId xmlns:a16="http://schemas.microsoft.com/office/drawing/2014/main" id="{FA947356-9AD2-460E-A59F-3842B7B8E7B4}"/>
                </a:ext>
              </a:extLst>
            </p:cNvPr>
            <p:cNvSpPr/>
            <p:nvPr/>
          </p:nvSpPr>
          <p:spPr>
            <a:xfrm>
              <a:off x="3566159" y="-1928857"/>
              <a:ext cx="9298611" cy="3100453"/>
            </a:xfrm>
            <a:prstGeom prst="roundRect">
              <a:avLst>
                <a:gd name="adj" fmla="val 4028"/>
              </a:avLst>
            </a:prstGeom>
            <a:effectLst>
              <a:glow rad="1905000">
                <a:srgbClr val="723C39">
                  <a:alpha val="38000"/>
                </a:srgbClr>
              </a:glow>
            </a:effectLst>
            <a:scene3d>
              <a:camera prst="orthographicFront"/>
              <a:lightRig rig="threePt" dir="t"/>
            </a:scene3d>
            <a:sp3d>
              <a:bevelT w="114300" prst="hardEdge"/>
            </a:sp3d>
          </p:spPr>
          <p:style>
            <a:lnRef idx="0">
              <a:schemeClr val="accent3"/>
            </a:lnRef>
            <a:fillRef idx="3">
              <a:schemeClr val="accent3"/>
            </a:fillRef>
            <a:effectRef idx="3">
              <a:schemeClr val="accent3"/>
            </a:effectRef>
            <a:fontRef idx="minor">
              <a:schemeClr val="lt1"/>
            </a:fontRef>
          </p:style>
          <p:txBody>
            <a:bodyPr rtlCol="0" anchor="ctr"/>
            <a:lstStyle/>
            <a:p>
              <a:pPr algn="ctr"/>
              <a:endParaRPr lang="en-GB" sz="900"/>
            </a:p>
          </p:txBody>
        </p:sp>
        <p:pic>
          <p:nvPicPr>
            <p:cNvPr id="9" name="Picture 8">
              <a:extLst>
                <a:ext uri="{FF2B5EF4-FFF2-40B4-BE49-F238E27FC236}">
                  <a16:creationId xmlns:a16="http://schemas.microsoft.com/office/drawing/2014/main" id="{4A683018-8319-49C9-A5A2-BC2B5D3D290C}"/>
                </a:ext>
              </a:extLst>
            </p:cNvPr>
            <p:cNvPicPr>
              <a:picLocks noChangeAspect="1"/>
            </p:cNvPicPr>
            <p:nvPr/>
          </p:nvPicPr>
          <p:blipFill rotWithShape="1">
            <a:blip r:embed="rId7">
              <a:clrChange>
                <a:clrFrom>
                  <a:srgbClr val="000000"/>
                </a:clrFrom>
                <a:clrTo>
                  <a:srgbClr val="000000">
                    <a:alpha val="0"/>
                  </a:srgbClr>
                </a:clrTo>
              </a:clrChange>
            </a:blip>
            <a:srcRect t="19782" b="17564"/>
            <a:stretch/>
          </p:blipFill>
          <p:spPr>
            <a:xfrm>
              <a:off x="10506752" y="-1663391"/>
              <a:ext cx="2098650" cy="1314907"/>
            </a:xfrm>
            <a:prstGeom prst="roundRect">
              <a:avLst>
                <a:gd name="adj" fmla="val 8594"/>
              </a:avLst>
            </a:prstGeom>
            <a:solidFill>
              <a:srgbClr val="FFFFFF">
                <a:shade val="85000"/>
              </a:srgbClr>
            </a:solidFill>
            <a:ln>
              <a:noFill/>
            </a:ln>
            <a:effectLst>
              <a:innerShdw blurRad="63500" dist="50800">
                <a:prstClr val="black">
                  <a:alpha val="50000"/>
                </a:prstClr>
              </a:innerShdw>
            </a:effectLst>
          </p:spPr>
        </p:pic>
        <p:pic>
          <p:nvPicPr>
            <p:cNvPr id="10" name="Picture 9">
              <a:extLst>
                <a:ext uri="{FF2B5EF4-FFF2-40B4-BE49-F238E27FC236}">
                  <a16:creationId xmlns:a16="http://schemas.microsoft.com/office/drawing/2014/main" id="{0F2B10B4-A72E-44DE-B287-8D9777E7F857}"/>
                </a:ext>
              </a:extLst>
            </p:cNvPr>
            <p:cNvPicPr>
              <a:picLocks noChangeAspect="1"/>
            </p:cNvPicPr>
            <p:nvPr/>
          </p:nvPicPr>
          <p:blipFill>
            <a:blip r:embed="rId6"/>
            <a:stretch>
              <a:fillRect/>
            </a:stretch>
          </p:blipFill>
          <p:spPr>
            <a:xfrm>
              <a:off x="3846748" y="-1663391"/>
              <a:ext cx="2025980" cy="1792544"/>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C92CB3DB-2DFF-463E-806D-14413334C81B}"/>
                </a:ext>
              </a:extLst>
            </p:cNvPr>
            <p:cNvSpPr/>
            <p:nvPr/>
          </p:nvSpPr>
          <p:spPr>
            <a:xfrm>
              <a:off x="4284440" y="19531"/>
              <a:ext cx="8480257" cy="800456"/>
            </a:xfrm>
            <a:prstGeom prst="rect">
              <a:avLst/>
            </a:prstGeom>
          </p:spPr>
          <p:txBody>
            <a:bodyPr wrap="square">
              <a:spAutoFit/>
            </a:bodyPr>
            <a:lstStyle/>
            <a:p>
              <a:pPr>
                <a:spcAft>
                  <a:spcPts val="1800"/>
                </a:spcAft>
              </a:pPr>
              <a:r>
                <a:rPr lang="fr-FR" sz="2800" b="0" i="1" u="none" strike="noStrike" dirty="0" err="1">
                  <a:solidFill>
                    <a:srgbClr val="FAFAFA"/>
                  </a:solidFill>
                  <a:effectLst>
                    <a:outerShdw blurRad="38100" dist="38100" dir="2700000" algn="tl">
                      <a:srgbClr val="000000">
                        <a:alpha val="43137"/>
                      </a:srgbClr>
                    </a:outerShdw>
                  </a:effectLst>
                  <a:latin typeface="Metropolis"/>
                </a:rPr>
                <a:t>Private</a:t>
              </a:r>
              <a:r>
                <a:rPr lang="fr-FR" sz="2800" b="0" i="1" u="none" strike="noStrike" dirty="0">
                  <a:solidFill>
                    <a:srgbClr val="FAFAFA"/>
                  </a:solidFill>
                  <a:effectLst>
                    <a:outerShdw blurRad="38100" dist="38100" dir="2700000" algn="tl">
                      <a:srgbClr val="000000">
                        <a:alpha val="43137"/>
                      </a:srgbClr>
                    </a:outerShdw>
                  </a:effectLst>
                  <a:latin typeface="Metropolis"/>
                </a:rPr>
                <a:t> Location </a:t>
              </a:r>
              <a:r>
                <a:rPr lang="fr-FR" sz="2800" b="0" i="1" u="none" strike="noStrike" dirty="0" err="1">
                  <a:solidFill>
                    <a:srgbClr val="FAFAFA"/>
                  </a:solidFill>
                  <a:effectLst>
                    <a:outerShdw blurRad="38100" dist="38100" dir="2700000" algn="tl">
                      <a:srgbClr val="000000">
                        <a:alpha val="43137"/>
                      </a:srgbClr>
                    </a:outerShdw>
                  </a:effectLst>
                  <a:latin typeface="Metropolis"/>
                </a:rPr>
                <a:t>Tracking</a:t>
              </a:r>
              <a:r>
                <a:rPr lang="fr-FR" sz="2800" b="0" i="1" u="none" strike="noStrike" dirty="0">
                  <a:solidFill>
                    <a:srgbClr val="FAFAFA"/>
                  </a:solidFill>
                  <a:effectLst>
                    <a:outerShdw blurRad="38100" dist="38100" dir="2700000" algn="tl">
                      <a:srgbClr val="000000">
                        <a:alpha val="43137"/>
                      </a:srgbClr>
                    </a:outerShdw>
                  </a:effectLst>
                  <a:latin typeface="Metropolis"/>
                </a:rPr>
                <a:t> </a:t>
              </a:r>
              <a:endParaRPr lang="en-GB" sz="3200" i="1" dirty="0">
                <a:effectLst>
                  <a:outerShdw blurRad="38100" dist="38100" dir="2700000" algn="tl">
                    <a:srgbClr val="000000">
                      <a:alpha val="43137"/>
                    </a:srgbClr>
                  </a:outerShdw>
                </a:effectLst>
              </a:endParaRPr>
            </a:p>
          </p:txBody>
        </p:sp>
        <p:sp>
          <p:nvSpPr>
            <p:cNvPr id="12" name="Rectangle 11">
              <a:extLst>
                <a:ext uri="{FF2B5EF4-FFF2-40B4-BE49-F238E27FC236}">
                  <a16:creationId xmlns:a16="http://schemas.microsoft.com/office/drawing/2014/main" id="{AE529565-89CA-42AB-8DFF-D3F0389BE36A}"/>
                </a:ext>
              </a:extLst>
            </p:cNvPr>
            <p:cNvSpPr/>
            <p:nvPr/>
          </p:nvSpPr>
          <p:spPr>
            <a:xfrm>
              <a:off x="5826027" y="-2051002"/>
              <a:ext cx="3210655" cy="1553828"/>
            </a:xfrm>
            <a:prstGeom prst="rect">
              <a:avLst/>
            </a:prstGeom>
          </p:spPr>
          <p:txBody>
            <a:bodyPr wrap="none">
              <a:spAutoFit/>
            </a:bodyPr>
            <a:lstStyle/>
            <a:p>
              <a:r>
                <a:rPr lang="fr-FR" sz="6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rPr>
                <a:t>PLOT</a:t>
              </a:r>
              <a:endParaRPr lang="en-GB" sz="6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endParaRPr>
            </a:p>
          </p:txBody>
        </p:sp>
      </p:grpSp>
      <p:sp>
        <p:nvSpPr>
          <p:cNvPr id="15" name="Rectangle 14">
            <a:extLst>
              <a:ext uri="{FF2B5EF4-FFF2-40B4-BE49-F238E27FC236}">
                <a16:creationId xmlns:a16="http://schemas.microsoft.com/office/drawing/2014/main" id="{6A26137D-6DC1-44E3-A7F7-D8379D5A1773}"/>
              </a:ext>
            </a:extLst>
          </p:cNvPr>
          <p:cNvSpPr/>
          <p:nvPr/>
        </p:nvSpPr>
        <p:spPr>
          <a:xfrm>
            <a:off x="1694004" y="1196065"/>
            <a:ext cx="8572348"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 For Your Attention</a:t>
            </a:r>
          </a:p>
        </p:txBody>
      </p:sp>
    </p:spTree>
    <p:extLst>
      <p:ext uri="{BB962C8B-B14F-4D97-AF65-F5344CB8AC3E}">
        <p14:creationId xmlns:p14="http://schemas.microsoft.com/office/powerpoint/2010/main" val="2873189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2000"/>
                                        <p:tgtEl>
                                          <p:spTgt spid="15"/>
                                        </p:tgtEl>
                                      </p:cBhvr>
                                    </p:animEffect>
                                  </p:childTnLst>
                                </p:cTn>
                              </p:par>
                            </p:childTnLst>
                          </p:cTn>
                        </p:par>
                        <p:par>
                          <p:cTn id="8" fill="hold">
                            <p:stCondLst>
                              <p:cond delay="2000"/>
                            </p:stCondLst>
                            <p:childTnLst>
                              <p:par>
                                <p:cTn id="9" presetID="14" presetClass="entr" presetSubtype="1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randombar(horizontal)">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E594CB72-0386-406E-95B5-BC195426D8CA}"/>
              </a:ext>
            </a:extLst>
          </p:cNvPr>
          <p:cNvPicPr>
            <a:picLocks noChangeAspect="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626785" y="606979"/>
            <a:ext cx="2480680" cy="1827869"/>
          </a:xfrm>
          <a:prstGeom prst="rect">
            <a:avLst/>
          </a:prstGeom>
        </p:spPr>
      </p:pic>
      <p:grpSp>
        <p:nvGrpSpPr>
          <p:cNvPr id="1024" name="Group 1023">
            <a:extLst>
              <a:ext uri="{FF2B5EF4-FFF2-40B4-BE49-F238E27FC236}">
                <a16:creationId xmlns:a16="http://schemas.microsoft.com/office/drawing/2014/main" id="{EB29DBA1-4DAA-45D6-B5C8-D9C407E0F5BA}"/>
              </a:ext>
            </a:extLst>
          </p:cNvPr>
          <p:cNvGrpSpPr/>
          <p:nvPr/>
        </p:nvGrpSpPr>
        <p:grpSpPr>
          <a:xfrm>
            <a:off x="5170705" y="2284955"/>
            <a:ext cx="2811029" cy="2513614"/>
            <a:chOff x="5170705" y="2284955"/>
            <a:chExt cx="2811029" cy="2513614"/>
          </a:xfrm>
        </p:grpSpPr>
        <p:grpSp>
          <p:nvGrpSpPr>
            <p:cNvPr id="40" name="Group 39">
              <a:extLst>
                <a:ext uri="{FF2B5EF4-FFF2-40B4-BE49-F238E27FC236}">
                  <a16:creationId xmlns:a16="http://schemas.microsoft.com/office/drawing/2014/main" id="{8333FF64-FF5C-4C2F-879D-EEDF8D0B2859}"/>
                </a:ext>
              </a:extLst>
            </p:cNvPr>
            <p:cNvGrpSpPr/>
            <p:nvPr/>
          </p:nvGrpSpPr>
          <p:grpSpPr>
            <a:xfrm>
              <a:off x="5229403" y="2851150"/>
              <a:ext cx="1807547" cy="1569070"/>
              <a:chOff x="8851900" y="3797300"/>
              <a:chExt cx="723794" cy="628301"/>
            </a:xfrm>
          </p:grpSpPr>
          <p:sp>
            <p:nvSpPr>
              <p:cNvPr id="33" name="Oval 32">
                <a:extLst>
                  <a:ext uri="{FF2B5EF4-FFF2-40B4-BE49-F238E27FC236}">
                    <a16:creationId xmlns:a16="http://schemas.microsoft.com/office/drawing/2014/main" id="{5C87FD64-4A0E-4FB5-A433-915C4334B309}"/>
                  </a:ext>
                </a:extLst>
              </p:cNvPr>
              <p:cNvSpPr/>
              <p:nvPr/>
            </p:nvSpPr>
            <p:spPr>
              <a:xfrm>
                <a:off x="8997043" y="3869871"/>
                <a:ext cx="489608" cy="502684"/>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Oval 33">
                <a:extLst>
                  <a:ext uri="{FF2B5EF4-FFF2-40B4-BE49-F238E27FC236}">
                    <a16:creationId xmlns:a16="http://schemas.microsoft.com/office/drawing/2014/main" id="{7EBEFC13-2EB7-4217-97C5-AC6E5BE0E9D3}"/>
                  </a:ext>
                </a:extLst>
              </p:cNvPr>
              <p:cNvSpPr/>
              <p:nvPr/>
            </p:nvSpPr>
            <p:spPr>
              <a:xfrm>
                <a:off x="9054569" y="3928933"/>
                <a:ext cx="374556" cy="38455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Oval 34">
                <a:extLst>
                  <a:ext uri="{FF2B5EF4-FFF2-40B4-BE49-F238E27FC236}">
                    <a16:creationId xmlns:a16="http://schemas.microsoft.com/office/drawing/2014/main" id="{BC4AF3A7-8782-4253-BF0B-AF795C049062}"/>
                  </a:ext>
                </a:extLst>
              </p:cNvPr>
              <p:cNvSpPr/>
              <p:nvPr/>
            </p:nvSpPr>
            <p:spPr>
              <a:xfrm>
                <a:off x="9107594" y="3984259"/>
                <a:ext cx="263313" cy="270345"/>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Rectangle 37">
                <a:extLst>
                  <a:ext uri="{FF2B5EF4-FFF2-40B4-BE49-F238E27FC236}">
                    <a16:creationId xmlns:a16="http://schemas.microsoft.com/office/drawing/2014/main" id="{B9BCD47E-A321-4E4A-B50A-E49C19598AD3}"/>
                  </a:ext>
                </a:extLst>
              </p:cNvPr>
              <p:cNvSpPr/>
              <p:nvPr/>
            </p:nvSpPr>
            <p:spPr>
              <a:xfrm>
                <a:off x="8851900" y="3797300"/>
                <a:ext cx="409575" cy="35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4470DDED-48D4-41DF-BC4D-360A8EFF968C}"/>
                  </a:ext>
                </a:extLst>
              </p:cNvPr>
              <p:cNvSpPr/>
              <p:nvPr/>
            </p:nvSpPr>
            <p:spPr>
              <a:xfrm>
                <a:off x="8931275" y="4066826"/>
                <a:ext cx="644419" cy="35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65" name="Group 64">
              <a:extLst>
                <a:ext uri="{FF2B5EF4-FFF2-40B4-BE49-F238E27FC236}">
                  <a16:creationId xmlns:a16="http://schemas.microsoft.com/office/drawing/2014/main" id="{E1C264EB-6AF9-476E-B914-2F2514D180DC}"/>
                </a:ext>
              </a:extLst>
            </p:cNvPr>
            <p:cNvGrpSpPr/>
            <p:nvPr/>
          </p:nvGrpSpPr>
          <p:grpSpPr>
            <a:xfrm>
              <a:off x="6525530" y="2284955"/>
              <a:ext cx="1080956" cy="767270"/>
              <a:chOff x="7562356" y="533027"/>
              <a:chExt cx="1924544" cy="1077101"/>
            </a:xfrm>
          </p:grpSpPr>
          <p:cxnSp>
            <p:nvCxnSpPr>
              <p:cNvPr id="42" name="Straight Connector 41">
                <a:extLst>
                  <a:ext uri="{FF2B5EF4-FFF2-40B4-BE49-F238E27FC236}">
                    <a16:creationId xmlns:a16="http://schemas.microsoft.com/office/drawing/2014/main" id="{C0235759-DD37-4F85-BE86-49B9D22C108B}"/>
                  </a:ext>
                </a:extLst>
              </p:cNvPr>
              <p:cNvCxnSpPr>
                <a:cxnSpLocks/>
              </p:cNvCxnSpPr>
              <p:nvPr/>
            </p:nvCxnSpPr>
            <p:spPr>
              <a:xfrm flipV="1">
                <a:off x="7562356" y="1139199"/>
                <a:ext cx="570002" cy="47092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23A0966-C475-4EB9-A7AA-4F8E6B0398BA}"/>
                  </a:ext>
                </a:extLst>
              </p:cNvPr>
              <p:cNvCxnSpPr>
                <a:cxnSpLocks/>
              </p:cNvCxnSpPr>
              <p:nvPr/>
            </p:nvCxnSpPr>
            <p:spPr>
              <a:xfrm>
                <a:off x="8076985" y="1156525"/>
                <a:ext cx="700347" cy="62429"/>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F8609E1-6FF7-4559-A504-67569B97AD5C}"/>
                  </a:ext>
                </a:extLst>
              </p:cNvPr>
              <p:cNvCxnSpPr>
                <a:cxnSpLocks/>
              </p:cNvCxnSpPr>
              <p:nvPr/>
            </p:nvCxnSpPr>
            <p:spPr>
              <a:xfrm flipV="1">
                <a:off x="8765116" y="533027"/>
                <a:ext cx="721784" cy="685927"/>
              </a:xfrm>
              <a:prstGeom prst="line">
                <a:avLst/>
              </a:prstGeom>
              <a:ln w="38100">
                <a:solidFill>
                  <a:schemeClr val="accent2"/>
                </a:solidFill>
                <a:tailEnd type="arrow" w="lg" len="lg"/>
              </a:ln>
            </p:spPr>
            <p:style>
              <a:lnRef idx="1">
                <a:schemeClr val="accent1"/>
              </a:lnRef>
              <a:fillRef idx="0">
                <a:schemeClr val="accent1"/>
              </a:fillRef>
              <a:effectRef idx="0">
                <a:schemeClr val="accent1"/>
              </a:effectRef>
              <a:fontRef idx="minor">
                <a:schemeClr val="tx1"/>
              </a:fontRef>
            </p:style>
          </p:cxnSp>
        </p:grpSp>
        <p:pic>
          <p:nvPicPr>
            <p:cNvPr id="31" name="Picture 30">
              <a:extLst>
                <a:ext uri="{FF2B5EF4-FFF2-40B4-BE49-F238E27FC236}">
                  <a16:creationId xmlns:a16="http://schemas.microsoft.com/office/drawing/2014/main" id="{BA07BDC5-9AA2-4D5D-BF2D-A4405C11CE8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r="66914" b="12947"/>
            <a:stretch/>
          </p:blipFill>
          <p:spPr>
            <a:xfrm>
              <a:off x="5170705" y="3317140"/>
              <a:ext cx="1492847" cy="1481429"/>
            </a:xfrm>
            <a:prstGeom prst="rect">
              <a:avLst/>
            </a:prstGeom>
          </p:spPr>
        </p:pic>
        <p:pic>
          <p:nvPicPr>
            <p:cNvPr id="54" name="Picture 53">
              <a:extLst>
                <a:ext uri="{FF2B5EF4-FFF2-40B4-BE49-F238E27FC236}">
                  <a16:creationId xmlns:a16="http://schemas.microsoft.com/office/drawing/2014/main" id="{5EA12E6C-F68D-4AAD-A73B-37E9532BC76E}"/>
                </a:ext>
              </a:extLst>
            </p:cNvPr>
            <p:cNvPicPr>
              <a:picLocks noChangeAspect="1"/>
            </p:cNvPicPr>
            <p:nvPr/>
          </p:nvPicPr>
          <p:blipFill>
            <a:blip r:embed="rId7"/>
            <a:stretch>
              <a:fillRect/>
            </a:stretch>
          </p:blipFill>
          <p:spPr>
            <a:xfrm>
              <a:off x="6845166" y="2883626"/>
              <a:ext cx="1136568" cy="568284"/>
            </a:xfrm>
            <a:prstGeom prst="rect">
              <a:avLst/>
            </a:prstGeom>
          </p:spPr>
        </p:pic>
        <p:sp>
          <p:nvSpPr>
            <p:cNvPr id="141" name="TextBox 140">
              <a:extLst>
                <a:ext uri="{FF2B5EF4-FFF2-40B4-BE49-F238E27FC236}">
                  <a16:creationId xmlns:a16="http://schemas.microsoft.com/office/drawing/2014/main" id="{E01ED6FD-C38B-49E3-B65A-675864BAB9AC}"/>
                </a:ext>
              </a:extLst>
            </p:cNvPr>
            <p:cNvSpPr txBox="1"/>
            <p:nvPr/>
          </p:nvSpPr>
          <p:spPr>
            <a:xfrm>
              <a:off x="6146923" y="3655616"/>
              <a:ext cx="864339" cy="369332"/>
            </a:xfrm>
            <a:prstGeom prst="rect">
              <a:avLst/>
            </a:prstGeom>
            <a:noFill/>
          </p:spPr>
          <p:txBody>
            <a:bodyPr wrap="none" rtlCol="0">
              <a:spAutoFit/>
            </a:bodyPr>
            <a:lstStyle/>
            <a:p>
              <a:r>
                <a:rPr lang="en-GB" dirty="0"/>
                <a:t>Publish</a:t>
              </a:r>
            </a:p>
          </p:txBody>
        </p:sp>
      </p:grpSp>
      <p:pic>
        <p:nvPicPr>
          <p:cNvPr id="58" name="Picture 57">
            <a:extLst>
              <a:ext uri="{FF2B5EF4-FFF2-40B4-BE49-F238E27FC236}">
                <a16:creationId xmlns:a16="http://schemas.microsoft.com/office/drawing/2014/main" id="{DC4E9B5B-5568-49A7-B697-CF4F21D04E90}"/>
              </a:ext>
            </a:extLst>
          </p:cNvPr>
          <p:cNvPicPr>
            <a:picLocks noChangeAspect="1"/>
          </p:cNvPicPr>
          <p:nvPr/>
        </p:nvPicPr>
        <p:blipFill rotWithShape="1">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33381" r="32814" b="13544"/>
          <a:stretch/>
        </p:blipFill>
        <p:spPr>
          <a:xfrm>
            <a:off x="8973911" y="3807524"/>
            <a:ext cx="1609322" cy="1552329"/>
          </a:xfrm>
          <a:prstGeom prst="rect">
            <a:avLst/>
          </a:prstGeom>
        </p:spPr>
      </p:pic>
      <p:grpSp>
        <p:nvGrpSpPr>
          <p:cNvPr id="64" name="Group 63">
            <a:extLst>
              <a:ext uri="{FF2B5EF4-FFF2-40B4-BE49-F238E27FC236}">
                <a16:creationId xmlns:a16="http://schemas.microsoft.com/office/drawing/2014/main" id="{46BC638D-6470-41BA-9922-99CF55A0667B}"/>
              </a:ext>
            </a:extLst>
          </p:cNvPr>
          <p:cNvGrpSpPr/>
          <p:nvPr/>
        </p:nvGrpSpPr>
        <p:grpSpPr>
          <a:xfrm rot="5576709">
            <a:off x="8214361" y="2309932"/>
            <a:ext cx="789399" cy="1059073"/>
            <a:chOff x="9836188" y="1663156"/>
            <a:chExt cx="1226526" cy="822455"/>
          </a:xfrm>
        </p:grpSpPr>
        <p:cxnSp>
          <p:nvCxnSpPr>
            <p:cNvPr id="61" name="Straight Connector 60">
              <a:extLst>
                <a:ext uri="{FF2B5EF4-FFF2-40B4-BE49-F238E27FC236}">
                  <a16:creationId xmlns:a16="http://schemas.microsoft.com/office/drawing/2014/main" id="{0F1AEBBA-F0DA-4D32-BDA2-21133EC6CE54}"/>
                </a:ext>
              </a:extLst>
            </p:cNvPr>
            <p:cNvCxnSpPr>
              <a:cxnSpLocks/>
            </p:cNvCxnSpPr>
            <p:nvPr/>
          </p:nvCxnSpPr>
          <p:spPr>
            <a:xfrm flipV="1">
              <a:off x="9836188" y="2211971"/>
              <a:ext cx="418054" cy="273640"/>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9F0F4C3-BA2E-4189-8583-DF837A6CDAE8}"/>
                </a:ext>
              </a:extLst>
            </p:cNvPr>
            <p:cNvCxnSpPr>
              <a:cxnSpLocks/>
            </p:cNvCxnSpPr>
            <p:nvPr/>
          </p:nvCxnSpPr>
          <p:spPr>
            <a:xfrm rot="16023291" flipH="1">
              <a:off x="10337941" y="2134377"/>
              <a:ext cx="216766" cy="362359"/>
            </a:xfrm>
            <a:prstGeom prst="line">
              <a:avLst/>
            </a:prstGeom>
            <a:ln w="381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D9030E6-1337-4381-9C42-8DED910207F5}"/>
                </a:ext>
              </a:extLst>
            </p:cNvPr>
            <p:cNvCxnSpPr>
              <a:cxnSpLocks/>
            </p:cNvCxnSpPr>
            <p:nvPr/>
          </p:nvCxnSpPr>
          <p:spPr>
            <a:xfrm rot="16023291">
              <a:off x="10453008" y="1804058"/>
              <a:ext cx="750608" cy="468804"/>
            </a:xfrm>
            <a:prstGeom prst="line">
              <a:avLst/>
            </a:prstGeom>
            <a:ln w="38100">
              <a:solidFill>
                <a:schemeClr val="accent6">
                  <a:lumMod val="75000"/>
                </a:schemeClr>
              </a:solidFill>
              <a:tailEnd type="arrow" w="lg" len="lg"/>
            </a:ln>
          </p:spPr>
          <p:style>
            <a:lnRef idx="1">
              <a:schemeClr val="accent1"/>
            </a:lnRef>
            <a:fillRef idx="0">
              <a:schemeClr val="accent1"/>
            </a:fillRef>
            <a:effectRef idx="0">
              <a:schemeClr val="accent1"/>
            </a:effectRef>
            <a:fontRef idx="minor">
              <a:schemeClr val="tx1"/>
            </a:fontRef>
          </p:style>
        </p:cxnSp>
      </p:grpSp>
      <p:graphicFrame>
        <p:nvGraphicFramePr>
          <p:cNvPr id="66" name="Table 12">
            <a:extLst>
              <a:ext uri="{FF2B5EF4-FFF2-40B4-BE49-F238E27FC236}">
                <a16:creationId xmlns:a16="http://schemas.microsoft.com/office/drawing/2014/main" id="{AA723BC7-1E08-4F5E-86FE-1F8C9C589670}"/>
              </a:ext>
            </a:extLst>
          </p:cNvPr>
          <p:cNvGraphicFramePr>
            <a:graphicFrameLocks noGrp="1"/>
          </p:cNvGraphicFramePr>
          <p:nvPr>
            <p:extLst>
              <p:ext uri="{D42A27DB-BD31-4B8C-83A1-F6EECF244321}">
                <p14:modId xmlns:p14="http://schemas.microsoft.com/office/powerpoint/2010/main" val="3534328752"/>
              </p:ext>
            </p:extLst>
          </p:nvPr>
        </p:nvGraphicFramePr>
        <p:xfrm>
          <a:off x="8369355" y="5316483"/>
          <a:ext cx="2104239" cy="1081896"/>
        </p:xfrm>
        <a:graphic>
          <a:graphicData uri="http://schemas.openxmlformats.org/drawingml/2006/table">
            <a:tbl>
              <a:tblPr firstRow="1" bandRow="1">
                <a:tableStyleId>{5C22544A-7EE6-4342-B048-85BDC9FD1C3A}</a:tableStyleId>
              </a:tblPr>
              <a:tblGrid>
                <a:gridCol w="636810">
                  <a:extLst>
                    <a:ext uri="{9D8B030D-6E8A-4147-A177-3AD203B41FA5}">
                      <a16:colId xmlns:a16="http://schemas.microsoft.com/office/drawing/2014/main" val="2470414581"/>
                    </a:ext>
                  </a:extLst>
                </a:gridCol>
                <a:gridCol w="385106">
                  <a:extLst>
                    <a:ext uri="{9D8B030D-6E8A-4147-A177-3AD203B41FA5}">
                      <a16:colId xmlns:a16="http://schemas.microsoft.com/office/drawing/2014/main" val="4230416450"/>
                    </a:ext>
                  </a:extLst>
                </a:gridCol>
                <a:gridCol w="500889">
                  <a:extLst>
                    <a:ext uri="{9D8B030D-6E8A-4147-A177-3AD203B41FA5}">
                      <a16:colId xmlns:a16="http://schemas.microsoft.com/office/drawing/2014/main" val="2181787510"/>
                    </a:ext>
                  </a:extLst>
                </a:gridCol>
                <a:gridCol w="581434">
                  <a:extLst>
                    <a:ext uri="{9D8B030D-6E8A-4147-A177-3AD203B41FA5}">
                      <a16:colId xmlns:a16="http://schemas.microsoft.com/office/drawing/2014/main" val="3709263431"/>
                    </a:ext>
                  </a:extLst>
                </a:gridCol>
              </a:tblGrid>
              <a:tr h="193308">
                <a:tc>
                  <a:txBody>
                    <a:bodyPr/>
                    <a:lstStyle/>
                    <a:p>
                      <a:r>
                        <a:rPr lang="en-GB" sz="800" dirty="0"/>
                        <a:t>Date</a:t>
                      </a:r>
                    </a:p>
                  </a:txBody>
                  <a:tcPr marL="72491" marR="72491" marT="36245" marB="36245"/>
                </a:tc>
                <a:tc>
                  <a:txBody>
                    <a:bodyPr/>
                    <a:lstStyle/>
                    <a:p>
                      <a:r>
                        <a:rPr lang="en-GB" sz="800" dirty="0"/>
                        <a:t>Time</a:t>
                      </a:r>
                    </a:p>
                  </a:txBody>
                  <a:tcPr marL="72491" marR="72491" marT="36245" marB="36245"/>
                </a:tc>
                <a:tc>
                  <a:txBody>
                    <a:bodyPr/>
                    <a:lstStyle/>
                    <a:p>
                      <a:r>
                        <a:rPr lang="en-GB" sz="800" dirty="0"/>
                        <a:t>Latitude</a:t>
                      </a:r>
                    </a:p>
                  </a:txBody>
                  <a:tcPr marL="72491" marR="72491" marT="36245" marB="36245"/>
                </a:tc>
                <a:tc>
                  <a:txBody>
                    <a:bodyPr/>
                    <a:lstStyle/>
                    <a:p>
                      <a:r>
                        <a:rPr lang="en-GB" sz="800" dirty="0"/>
                        <a:t>Longitude</a:t>
                      </a:r>
                    </a:p>
                  </a:txBody>
                  <a:tcPr marL="72491" marR="72491" marT="36245" marB="36245"/>
                </a:tc>
                <a:extLst>
                  <a:ext uri="{0D108BD9-81ED-4DB2-BD59-A6C34878D82A}">
                    <a16:rowId xmlns:a16="http://schemas.microsoft.com/office/drawing/2014/main" val="748305819"/>
                  </a:ext>
                </a:extLst>
              </a:tr>
              <a:tr h="208407">
                <a:tc>
                  <a:txBody>
                    <a:bodyPr/>
                    <a:lstStyle/>
                    <a:p>
                      <a:r>
                        <a:rPr lang="en-GB" sz="800" dirty="0"/>
                        <a:t>2020-04-20</a:t>
                      </a:r>
                    </a:p>
                  </a:txBody>
                  <a:tcPr marL="72491" marR="72491" marT="36245" marB="36245"/>
                </a:tc>
                <a:tc>
                  <a:txBody>
                    <a:bodyPr/>
                    <a:lstStyle/>
                    <a:p>
                      <a:r>
                        <a:rPr lang="en-GB" sz="800" dirty="0"/>
                        <a:t>10:05</a:t>
                      </a:r>
                    </a:p>
                  </a:txBody>
                  <a:tcPr marL="72491" marR="72491" marT="36245" marB="36245"/>
                </a:tc>
                <a:tc>
                  <a:txBody>
                    <a:bodyPr/>
                    <a:lstStyle/>
                    <a:p>
                      <a:r>
                        <a:rPr lang="en-GB" sz="800" dirty="0"/>
                        <a:t>35,4552</a:t>
                      </a:r>
                    </a:p>
                  </a:txBody>
                  <a:tcPr marL="72491" marR="72491" marT="36245" marB="36245"/>
                </a:tc>
                <a:tc>
                  <a:txBody>
                    <a:bodyPr/>
                    <a:lstStyle/>
                    <a:p>
                      <a:r>
                        <a:rPr lang="en-GB" sz="800" dirty="0"/>
                        <a:t>-121,4547</a:t>
                      </a:r>
                    </a:p>
                  </a:txBody>
                  <a:tcPr marL="72491" marR="72491" marT="36245" marB="36245"/>
                </a:tc>
                <a:extLst>
                  <a:ext uri="{0D108BD9-81ED-4DB2-BD59-A6C34878D82A}">
                    <a16:rowId xmlns:a16="http://schemas.microsoft.com/office/drawing/2014/main" val="2453347003"/>
                  </a:ext>
                </a:extLst>
              </a:tr>
              <a:tr h="208407">
                <a:tc>
                  <a:txBody>
                    <a:bodyPr/>
                    <a:lstStyle/>
                    <a:p>
                      <a:r>
                        <a:rPr lang="en-GB" sz="800" dirty="0"/>
                        <a:t>2020-04-20</a:t>
                      </a:r>
                    </a:p>
                  </a:txBody>
                  <a:tcPr marL="72491" marR="72491" marT="36245" marB="36245"/>
                </a:tc>
                <a:tc>
                  <a:txBody>
                    <a:bodyPr/>
                    <a:lstStyle/>
                    <a:p>
                      <a:r>
                        <a:rPr lang="en-GB" sz="800" dirty="0"/>
                        <a:t>10:10</a:t>
                      </a:r>
                    </a:p>
                  </a:txBody>
                  <a:tcPr marL="72491" marR="72491" marT="36245" marB="36245"/>
                </a:tc>
                <a:tc>
                  <a:txBody>
                    <a:bodyPr/>
                    <a:lstStyle/>
                    <a:p>
                      <a:r>
                        <a:rPr lang="en-GB" sz="800" dirty="0"/>
                        <a:t>35,7256</a:t>
                      </a:r>
                    </a:p>
                  </a:txBody>
                  <a:tcPr marL="72491" marR="72491" marT="36245" marB="36245"/>
                </a:tc>
                <a:tc>
                  <a:txBody>
                    <a:bodyPr/>
                    <a:lstStyle/>
                    <a:p>
                      <a:r>
                        <a:rPr lang="en-GB" sz="800" dirty="0"/>
                        <a:t>-122,1282</a:t>
                      </a:r>
                    </a:p>
                  </a:txBody>
                  <a:tcPr marL="72491" marR="72491" marT="36245" marB="36245"/>
                </a:tc>
                <a:extLst>
                  <a:ext uri="{0D108BD9-81ED-4DB2-BD59-A6C34878D82A}">
                    <a16:rowId xmlns:a16="http://schemas.microsoft.com/office/drawing/2014/main" val="462451204"/>
                  </a:ext>
                </a:extLst>
              </a:tr>
              <a:tr h="262265">
                <a:tc>
                  <a:txBody>
                    <a:bodyPr/>
                    <a:lstStyle/>
                    <a:p>
                      <a:r>
                        <a:rPr lang="en-GB" sz="800" dirty="0"/>
                        <a:t>2020-04-20</a:t>
                      </a:r>
                    </a:p>
                  </a:txBody>
                  <a:tcPr marL="72491" marR="72491" marT="36245" marB="36245"/>
                </a:tc>
                <a:tc>
                  <a:txBody>
                    <a:bodyPr/>
                    <a:lstStyle/>
                    <a:p>
                      <a:r>
                        <a:rPr lang="en-GB" sz="800" dirty="0"/>
                        <a:t>10:15</a:t>
                      </a:r>
                    </a:p>
                  </a:txBody>
                  <a:tcPr marL="72491" marR="72491" marT="36245" marB="36245"/>
                </a:tc>
                <a:tc>
                  <a:txBody>
                    <a:bodyPr/>
                    <a:lstStyle/>
                    <a:p>
                      <a:r>
                        <a:rPr lang="en-GB" sz="800" dirty="0"/>
                        <a:t>37,4258</a:t>
                      </a:r>
                    </a:p>
                  </a:txBody>
                  <a:tcPr marL="72491" marR="72491" marT="36245" marB="36245"/>
                </a:tc>
                <a:tc>
                  <a:txBody>
                    <a:bodyPr/>
                    <a:lstStyle/>
                    <a:p>
                      <a:r>
                        <a:rPr lang="en-GB" sz="800" dirty="0"/>
                        <a:t>-122,1470</a:t>
                      </a:r>
                    </a:p>
                  </a:txBody>
                  <a:tcPr marL="72491" marR="72491" marT="36245" marB="36245"/>
                </a:tc>
                <a:extLst>
                  <a:ext uri="{0D108BD9-81ED-4DB2-BD59-A6C34878D82A}">
                    <a16:rowId xmlns:a16="http://schemas.microsoft.com/office/drawing/2014/main" val="3785654218"/>
                  </a:ext>
                </a:extLst>
              </a:tr>
              <a:tr h="208407">
                <a:tc>
                  <a:txBody>
                    <a:bodyPr/>
                    <a:lstStyle/>
                    <a:p>
                      <a:r>
                        <a:rPr lang="en-GB" sz="800" dirty="0"/>
                        <a:t>….</a:t>
                      </a:r>
                    </a:p>
                  </a:txBody>
                  <a:tcPr marL="72491" marR="72491" marT="36245" marB="36245"/>
                </a:tc>
                <a:tc>
                  <a:txBody>
                    <a:bodyPr/>
                    <a:lstStyle/>
                    <a:p>
                      <a:r>
                        <a:rPr lang="en-GB" sz="800" dirty="0"/>
                        <a:t>….</a:t>
                      </a:r>
                    </a:p>
                  </a:txBody>
                  <a:tcPr marL="72491" marR="72491" marT="36245" marB="36245"/>
                </a:tc>
                <a:tc>
                  <a:txBody>
                    <a:bodyPr/>
                    <a:lstStyle/>
                    <a:p>
                      <a:r>
                        <a:rPr lang="en-GB" sz="800" dirty="0"/>
                        <a:t>….</a:t>
                      </a:r>
                    </a:p>
                  </a:txBody>
                  <a:tcPr marL="72491" marR="72491" marT="36245" marB="36245"/>
                </a:tc>
                <a:tc>
                  <a:txBody>
                    <a:bodyPr/>
                    <a:lstStyle/>
                    <a:p>
                      <a:r>
                        <a:rPr lang="en-GB" sz="800" dirty="0"/>
                        <a:t>….</a:t>
                      </a:r>
                    </a:p>
                  </a:txBody>
                  <a:tcPr marL="72491" marR="72491" marT="36245" marB="36245"/>
                </a:tc>
                <a:extLst>
                  <a:ext uri="{0D108BD9-81ED-4DB2-BD59-A6C34878D82A}">
                    <a16:rowId xmlns:a16="http://schemas.microsoft.com/office/drawing/2014/main" val="618431563"/>
                  </a:ext>
                </a:extLst>
              </a:tr>
            </a:tbl>
          </a:graphicData>
        </a:graphic>
      </p:graphicFrame>
      <p:pic>
        <p:nvPicPr>
          <p:cNvPr id="80" name="Picture 79">
            <a:extLst>
              <a:ext uri="{FF2B5EF4-FFF2-40B4-BE49-F238E27FC236}">
                <a16:creationId xmlns:a16="http://schemas.microsoft.com/office/drawing/2014/main" id="{D7E37F64-7228-4EA7-8583-3B520BAC6CA8}"/>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8467192" y="1231531"/>
            <a:ext cx="1341765" cy="1535121"/>
          </a:xfrm>
          <a:prstGeom prst="rect">
            <a:avLst/>
          </a:prstGeom>
        </p:spPr>
      </p:pic>
      <p:pic>
        <p:nvPicPr>
          <p:cNvPr id="82" name="Picture 81">
            <a:extLst>
              <a:ext uri="{FF2B5EF4-FFF2-40B4-BE49-F238E27FC236}">
                <a16:creationId xmlns:a16="http://schemas.microsoft.com/office/drawing/2014/main" id="{19F61F3E-F35C-4085-A268-8AF81E8B0282}"/>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882091" y="2994192"/>
            <a:ext cx="794964" cy="835166"/>
          </a:xfrm>
          <a:prstGeom prst="rect">
            <a:avLst/>
          </a:prstGeom>
        </p:spPr>
      </p:pic>
      <p:pic>
        <p:nvPicPr>
          <p:cNvPr id="56" name="Picture 55">
            <a:extLst>
              <a:ext uri="{FF2B5EF4-FFF2-40B4-BE49-F238E27FC236}">
                <a16:creationId xmlns:a16="http://schemas.microsoft.com/office/drawing/2014/main" id="{C73E07D8-5A82-430E-B19E-7DE75F01B6B6}"/>
              </a:ext>
            </a:extLst>
          </p:cNvPr>
          <p:cNvPicPr>
            <a:picLocks noChangeAspect="1"/>
          </p:cNvPicPr>
          <p:nvPr/>
        </p:nvPicPr>
        <p:blipFill>
          <a:blip r:embed="rId11">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10436268" y="3901747"/>
            <a:ext cx="1512539" cy="2029403"/>
          </a:xfrm>
          <a:prstGeom prst="rect">
            <a:avLst/>
          </a:prstGeom>
        </p:spPr>
      </p:pic>
      <p:grpSp>
        <p:nvGrpSpPr>
          <p:cNvPr id="114" name="Group 113">
            <a:extLst>
              <a:ext uri="{FF2B5EF4-FFF2-40B4-BE49-F238E27FC236}">
                <a16:creationId xmlns:a16="http://schemas.microsoft.com/office/drawing/2014/main" id="{BDEB061E-8AB0-4733-9083-A3CC7FB4C716}"/>
              </a:ext>
            </a:extLst>
          </p:cNvPr>
          <p:cNvGrpSpPr/>
          <p:nvPr/>
        </p:nvGrpSpPr>
        <p:grpSpPr>
          <a:xfrm>
            <a:off x="8605997" y="3546535"/>
            <a:ext cx="532387" cy="1769948"/>
            <a:chOff x="9330240" y="3327859"/>
            <a:chExt cx="532387" cy="1486989"/>
          </a:xfrm>
        </p:grpSpPr>
        <p:cxnSp>
          <p:nvCxnSpPr>
            <p:cNvPr id="85" name="Straight Connector 84">
              <a:extLst>
                <a:ext uri="{FF2B5EF4-FFF2-40B4-BE49-F238E27FC236}">
                  <a16:creationId xmlns:a16="http://schemas.microsoft.com/office/drawing/2014/main" id="{1921620E-E4A6-488F-8F56-90056BE534C0}"/>
                </a:ext>
              </a:extLst>
            </p:cNvPr>
            <p:cNvCxnSpPr>
              <a:cxnSpLocks/>
            </p:cNvCxnSpPr>
            <p:nvPr/>
          </p:nvCxnSpPr>
          <p:spPr>
            <a:xfrm flipH="1" flipV="1">
              <a:off x="9330240" y="3805364"/>
              <a:ext cx="362830" cy="1009484"/>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4E53976B-DC98-4988-8001-550F985D2D0E}"/>
                </a:ext>
              </a:extLst>
            </p:cNvPr>
            <p:cNvCxnSpPr>
              <a:cxnSpLocks/>
            </p:cNvCxnSpPr>
            <p:nvPr/>
          </p:nvCxnSpPr>
          <p:spPr>
            <a:xfrm flipV="1">
              <a:off x="9332124" y="3327859"/>
              <a:ext cx="530503" cy="491536"/>
            </a:xfrm>
            <a:prstGeom prst="line">
              <a:avLst/>
            </a:prstGeom>
            <a:ln w="38100">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grpSp>
      <p:sp>
        <p:nvSpPr>
          <p:cNvPr id="91" name="Arrow: Right 90">
            <a:extLst>
              <a:ext uri="{FF2B5EF4-FFF2-40B4-BE49-F238E27FC236}">
                <a16:creationId xmlns:a16="http://schemas.microsoft.com/office/drawing/2014/main" id="{E05C5267-C89E-4244-86F2-552A5BC2641A}"/>
              </a:ext>
            </a:extLst>
          </p:cNvPr>
          <p:cNvSpPr/>
          <p:nvPr/>
        </p:nvSpPr>
        <p:spPr>
          <a:xfrm>
            <a:off x="9709357" y="3262762"/>
            <a:ext cx="486805" cy="324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3" name="Picture 92">
            <a:extLst>
              <a:ext uri="{FF2B5EF4-FFF2-40B4-BE49-F238E27FC236}">
                <a16:creationId xmlns:a16="http://schemas.microsoft.com/office/drawing/2014/main" id="{5A843E32-72D8-42FD-AA16-859D2D20F3E0}"/>
              </a:ext>
            </a:extLst>
          </p:cNvPr>
          <p:cNvPicPr>
            <a:picLocks noChangeAspect="1"/>
          </p:cNvPicPr>
          <p:nvPr/>
        </p:nvPicPr>
        <p:blipFill rotWithShape="1">
          <a:blip r:embed="rId13">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7076" t="15268" r="58262" b="8729"/>
          <a:stretch/>
        </p:blipFill>
        <p:spPr>
          <a:xfrm>
            <a:off x="10124311" y="2756631"/>
            <a:ext cx="858388" cy="1411639"/>
          </a:xfrm>
          <a:prstGeom prst="rect">
            <a:avLst/>
          </a:prstGeom>
        </p:spPr>
      </p:pic>
      <p:grpSp>
        <p:nvGrpSpPr>
          <p:cNvPr id="154" name="Group 153">
            <a:extLst>
              <a:ext uri="{FF2B5EF4-FFF2-40B4-BE49-F238E27FC236}">
                <a16:creationId xmlns:a16="http://schemas.microsoft.com/office/drawing/2014/main" id="{21E2347C-9A1D-4DFD-B7EC-3C18A0D97043}"/>
              </a:ext>
            </a:extLst>
          </p:cNvPr>
          <p:cNvGrpSpPr/>
          <p:nvPr/>
        </p:nvGrpSpPr>
        <p:grpSpPr>
          <a:xfrm>
            <a:off x="5365719" y="973375"/>
            <a:ext cx="2230953" cy="899943"/>
            <a:chOff x="5365719" y="973375"/>
            <a:chExt cx="2230953" cy="899943"/>
          </a:xfrm>
        </p:grpSpPr>
        <p:grpSp>
          <p:nvGrpSpPr>
            <p:cNvPr id="98" name="Group 97">
              <a:extLst>
                <a:ext uri="{FF2B5EF4-FFF2-40B4-BE49-F238E27FC236}">
                  <a16:creationId xmlns:a16="http://schemas.microsoft.com/office/drawing/2014/main" id="{9863E355-3ADB-4152-9838-CC1D53F9ABDD}"/>
                </a:ext>
              </a:extLst>
            </p:cNvPr>
            <p:cNvGrpSpPr/>
            <p:nvPr/>
          </p:nvGrpSpPr>
          <p:grpSpPr>
            <a:xfrm rot="1639328">
              <a:off x="5893379" y="1454959"/>
              <a:ext cx="1703293" cy="418359"/>
              <a:chOff x="7536336" y="533027"/>
              <a:chExt cx="1950564" cy="685927"/>
            </a:xfrm>
          </p:grpSpPr>
          <p:cxnSp>
            <p:nvCxnSpPr>
              <p:cNvPr id="99" name="Straight Connector 98">
                <a:extLst>
                  <a:ext uri="{FF2B5EF4-FFF2-40B4-BE49-F238E27FC236}">
                    <a16:creationId xmlns:a16="http://schemas.microsoft.com/office/drawing/2014/main" id="{C9DE1204-6D9E-4D82-934C-8F0BB2312FCA}"/>
                  </a:ext>
                </a:extLst>
              </p:cNvPr>
              <p:cNvCxnSpPr>
                <a:cxnSpLocks/>
              </p:cNvCxnSpPr>
              <p:nvPr/>
            </p:nvCxnSpPr>
            <p:spPr>
              <a:xfrm rot="19960672" flipV="1">
                <a:off x="7536336" y="936375"/>
                <a:ext cx="506323" cy="21214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298699EB-7EE1-47F2-8020-84B4431CA268}"/>
                  </a:ext>
                </a:extLst>
              </p:cNvPr>
              <p:cNvCxnSpPr>
                <a:cxnSpLocks/>
              </p:cNvCxnSpPr>
              <p:nvPr/>
            </p:nvCxnSpPr>
            <p:spPr>
              <a:xfrm>
                <a:off x="7980410" y="781844"/>
                <a:ext cx="796922" cy="43711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5C76888-E170-47B3-9DE7-914EA0583EC3}"/>
                  </a:ext>
                </a:extLst>
              </p:cNvPr>
              <p:cNvCxnSpPr>
                <a:cxnSpLocks/>
              </p:cNvCxnSpPr>
              <p:nvPr/>
            </p:nvCxnSpPr>
            <p:spPr>
              <a:xfrm flipV="1">
                <a:off x="8765116" y="533027"/>
                <a:ext cx="721784" cy="685927"/>
              </a:xfrm>
              <a:prstGeom prst="line">
                <a:avLst/>
              </a:prstGeom>
              <a:ln w="38100">
                <a:solidFill>
                  <a:schemeClr val="accent2"/>
                </a:solidFill>
                <a:tailEnd type="arrow" w="lg" len="lg"/>
              </a:ln>
            </p:spPr>
            <p:style>
              <a:lnRef idx="1">
                <a:schemeClr val="accent1"/>
              </a:lnRef>
              <a:fillRef idx="0">
                <a:schemeClr val="accent1"/>
              </a:fillRef>
              <a:effectRef idx="0">
                <a:schemeClr val="accent1"/>
              </a:effectRef>
              <a:fontRef idx="minor">
                <a:schemeClr val="tx1"/>
              </a:fontRef>
            </p:style>
          </p:cxnSp>
        </p:grpSp>
        <p:pic>
          <p:nvPicPr>
            <p:cNvPr id="105" name="Picture 104">
              <a:extLst>
                <a:ext uri="{FF2B5EF4-FFF2-40B4-BE49-F238E27FC236}">
                  <a16:creationId xmlns:a16="http://schemas.microsoft.com/office/drawing/2014/main" id="{0D5DAD21-1EA2-4663-88E4-A431DA63604A}"/>
                </a:ext>
              </a:extLst>
            </p:cNvPr>
            <p:cNvPicPr>
              <a:picLocks noChangeAspect="1"/>
            </p:cNvPicPr>
            <p:nvPr/>
          </p:nvPicPr>
          <p:blipFill>
            <a:blip r:embed="rId15">
              <a:clrChange>
                <a:clrFrom>
                  <a:srgbClr val="F6F6F6"/>
                </a:clrFrom>
                <a:clrTo>
                  <a:srgbClr val="F6F6F6">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5365719" y="973375"/>
              <a:ext cx="679159" cy="680204"/>
            </a:xfrm>
            <a:prstGeom prst="rect">
              <a:avLst/>
            </a:prstGeom>
          </p:spPr>
        </p:pic>
      </p:grpSp>
      <p:grpSp>
        <p:nvGrpSpPr>
          <p:cNvPr id="153" name="Group 152">
            <a:extLst>
              <a:ext uri="{FF2B5EF4-FFF2-40B4-BE49-F238E27FC236}">
                <a16:creationId xmlns:a16="http://schemas.microsoft.com/office/drawing/2014/main" id="{7FFECFF8-6432-4056-8B9E-02B50BDC5FCA}"/>
              </a:ext>
            </a:extLst>
          </p:cNvPr>
          <p:cNvGrpSpPr/>
          <p:nvPr/>
        </p:nvGrpSpPr>
        <p:grpSpPr>
          <a:xfrm>
            <a:off x="5020318" y="1832819"/>
            <a:ext cx="2463153" cy="846149"/>
            <a:chOff x="5020318" y="1832819"/>
            <a:chExt cx="2463153" cy="846149"/>
          </a:xfrm>
        </p:grpSpPr>
        <p:grpSp>
          <p:nvGrpSpPr>
            <p:cNvPr id="152" name="Group 151">
              <a:extLst>
                <a:ext uri="{FF2B5EF4-FFF2-40B4-BE49-F238E27FC236}">
                  <a16:creationId xmlns:a16="http://schemas.microsoft.com/office/drawing/2014/main" id="{192567F6-E5FF-43D2-86ED-85A6D395EE50}"/>
                </a:ext>
              </a:extLst>
            </p:cNvPr>
            <p:cNvGrpSpPr/>
            <p:nvPr/>
          </p:nvGrpSpPr>
          <p:grpSpPr>
            <a:xfrm>
              <a:off x="5824762" y="1947209"/>
              <a:ext cx="1658709" cy="500997"/>
              <a:chOff x="5824762" y="1947209"/>
              <a:chExt cx="1658709" cy="500997"/>
            </a:xfrm>
          </p:grpSpPr>
          <p:cxnSp>
            <p:nvCxnSpPr>
              <p:cNvPr id="95" name="Straight Connector 94">
                <a:extLst>
                  <a:ext uri="{FF2B5EF4-FFF2-40B4-BE49-F238E27FC236}">
                    <a16:creationId xmlns:a16="http://schemas.microsoft.com/office/drawing/2014/main" id="{91671179-6740-4F28-87D7-58DE1CE833E2}"/>
                  </a:ext>
                </a:extLst>
              </p:cNvPr>
              <p:cNvCxnSpPr>
                <a:cxnSpLocks/>
              </p:cNvCxnSpPr>
              <p:nvPr/>
            </p:nvCxnSpPr>
            <p:spPr>
              <a:xfrm>
                <a:off x="5824762" y="2420798"/>
                <a:ext cx="492305" cy="25343"/>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0B5934C-AC60-4D5F-A770-5E0D0499D7B4}"/>
                  </a:ext>
                </a:extLst>
              </p:cNvPr>
              <p:cNvCxnSpPr>
                <a:cxnSpLocks/>
              </p:cNvCxnSpPr>
              <p:nvPr/>
            </p:nvCxnSpPr>
            <p:spPr>
              <a:xfrm flipV="1">
                <a:off x="6302427" y="2198586"/>
                <a:ext cx="498914" cy="24962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54A09FBA-1BA9-4964-851C-47BAB25D1753}"/>
                  </a:ext>
                </a:extLst>
              </p:cNvPr>
              <p:cNvCxnSpPr>
                <a:cxnSpLocks/>
              </p:cNvCxnSpPr>
              <p:nvPr/>
            </p:nvCxnSpPr>
            <p:spPr>
              <a:xfrm rot="1675844" flipV="1">
                <a:off x="6853187" y="1947209"/>
                <a:ext cx="630284" cy="418359"/>
              </a:xfrm>
              <a:prstGeom prst="line">
                <a:avLst/>
              </a:prstGeom>
              <a:ln w="38100">
                <a:solidFill>
                  <a:schemeClr val="accent2"/>
                </a:solidFill>
                <a:tailEnd type="arrow" w="lg" len="lg"/>
              </a:ln>
            </p:spPr>
            <p:style>
              <a:lnRef idx="1">
                <a:schemeClr val="accent1"/>
              </a:lnRef>
              <a:fillRef idx="0">
                <a:schemeClr val="accent1"/>
              </a:fillRef>
              <a:effectRef idx="0">
                <a:schemeClr val="accent1"/>
              </a:effectRef>
              <a:fontRef idx="minor">
                <a:schemeClr val="tx1"/>
              </a:fontRef>
            </p:style>
          </p:cxnSp>
        </p:grpSp>
        <p:pic>
          <p:nvPicPr>
            <p:cNvPr id="107" name="Picture 106">
              <a:extLst>
                <a:ext uri="{FF2B5EF4-FFF2-40B4-BE49-F238E27FC236}">
                  <a16:creationId xmlns:a16="http://schemas.microsoft.com/office/drawing/2014/main" id="{A11DFCFF-EA7C-4C96-88F0-EDC257EADC54}"/>
                </a:ext>
              </a:extLst>
            </p:cNvPr>
            <p:cNvPicPr>
              <a:picLocks noChangeAspect="1"/>
            </p:cNvPicPr>
            <p:nvPr/>
          </p:nvPicPr>
          <p:blipFill>
            <a:blip r:embed="rId17">
              <a:clrChange>
                <a:clrFrom>
                  <a:srgbClr val="FAFAFA"/>
                </a:clrFrom>
                <a:clrTo>
                  <a:srgbClr val="FAFAFA">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5020318" y="1832819"/>
              <a:ext cx="1006422" cy="846149"/>
            </a:xfrm>
            <a:prstGeom prst="rect">
              <a:avLst/>
            </a:prstGeom>
          </p:spPr>
        </p:pic>
      </p:grpSp>
      <p:pic>
        <p:nvPicPr>
          <p:cNvPr id="24" name="Picture 23">
            <a:extLst>
              <a:ext uri="{FF2B5EF4-FFF2-40B4-BE49-F238E27FC236}">
                <a16:creationId xmlns:a16="http://schemas.microsoft.com/office/drawing/2014/main" id="{9C805FB1-E371-4AD2-B2EE-6D94A2A181EE}"/>
              </a:ext>
            </a:extLst>
          </p:cNvPr>
          <p:cNvPicPr>
            <a:picLocks noChangeAspect="1"/>
          </p:cNvPicPr>
          <p:nvPr/>
        </p:nvPicPr>
        <p:blipFill rotWithShape="1">
          <a:blip r:embed="rId19">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0"/>
              </a:ext>
            </a:extLst>
          </a:blip>
          <a:srcRect l="7350" t="6681" r="7810" b="7676"/>
          <a:stretch/>
        </p:blipFill>
        <p:spPr>
          <a:xfrm>
            <a:off x="4998368" y="4334202"/>
            <a:ext cx="2608118" cy="1990668"/>
          </a:xfrm>
          <a:prstGeom prst="rect">
            <a:avLst/>
          </a:prstGeom>
        </p:spPr>
      </p:pic>
      <p:grpSp>
        <p:nvGrpSpPr>
          <p:cNvPr id="157" name="Group 156">
            <a:extLst>
              <a:ext uri="{FF2B5EF4-FFF2-40B4-BE49-F238E27FC236}">
                <a16:creationId xmlns:a16="http://schemas.microsoft.com/office/drawing/2014/main" id="{35739AA0-CDD0-40FB-868D-A498B55B7CA4}"/>
              </a:ext>
            </a:extLst>
          </p:cNvPr>
          <p:cNvGrpSpPr/>
          <p:nvPr/>
        </p:nvGrpSpPr>
        <p:grpSpPr>
          <a:xfrm>
            <a:off x="689918" y="1308149"/>
            <a:ext cx="4132513" cy="3824605"/>
            <a:chOff x="689918" y="1308149"/>
            <a:chExt cx="4132513" cy="3824605"/>
          </a:xfrm>
        </p:grpSpPr>
        <p:grpSp>
          <p:nvGrpSpPr>
            <p:cNvPr id="130" name="Group 129">
              <a:extLst>
                <a:ext uri="{FF2B5EF4-FFF2-40B4-BE49-F238E27FC236}">
                  <a16:creationId xmlns:a16="http://schemas.microsoft.com/office/drawing/2014/main" id="{EEE4A62E-405B-43A1-835A-E9CE8FA13BC5}"/>
                </a:ext>
              </a:extLst>
            </p:cNvPr>
            <p:cNvGrpSpPr/>
            <p:nvPr/>
          </p:nvGrpSpPr>
          <p:grpSpPr>
            <a:xfrm rot="10296706">
              <a:off x="2649125" y="1519333"/>
              <a:ext cx="1807547" cy="1569070"/>
              <a:chOff x="8851900" y="3797300"/>
              <a:chExt cx="723794" cy="628301"/>
            </a:xfrm>
          </p:grpSpPr>
          <p:sp>
            <p:nvSpPr>
              <p:cNvPr id="131" name="Oval 130">
                <a:extLst>
                  <a:ext uri="{FF2B5EF4-FFF2-40B4-BE49-F238E27FC236}">
                    <a16:creationId xmlns:a16="http://schemas.microsoft.com/office/drawing/2014/main" id="{137BC9B0-8A0E-41C1-9805-4B2FA41DA577}"/>
                  </a:ext>
                </a:extLst>
              </p:cNvPr>
              <p:cNvSpPr/>
              <p:nvPr/>
            </p:nvSpPr>
            <p:spPr>
              <a:xfrm>
                <a:off x="8997043" y="3869871"/>
                <a:ext cx="489608" cy="502684"/>
              </a:xfrm>
              <a:prstGeom prst="ellipse">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Oval 131">
                <a:extLst>
                  <a:ext uri="{FF2B5EF4-FFF2-40B4-BE49-F238E27FC236}">
                    <a16:creationId xmlns:a16="http://schemas.microsoft.com/office/drawing/2014/main" id="{31F789AF-6DE4-467D-A01B-B3C5A1ED5984}"/>
                  </a:ext>
                </a:extLst>
              </p:cNvPr>
              <p:cNvSpPr/>
              <p:nvPr/>
            </p:nvSpPr>
            <p:spPr>
              <a:xfrm>
                <a:off x="9054569" y="3928933"/>
                <a:ext cx="374556" cy="384559"/>
              </a:xfrm>
              <a:prstGeom prst="ellipse">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Oval 132">
                <a:extLst>
                  <a:ext uri="{FF2B5EF4-FFF2-40B4-BE49-F238E27FC236}">
                    <a16:creationId xmlns:a16="http://schemas.microsoft.com/office/drawing/2014/main" id="{38723F0A-6E0B-49E3-BCE1-37A7DC00C519}"/>
                  </a:ext>
                </a:extLst>
              </p:cNvPr>
              <p:cNvSpPr/>
              <p:nvPr/>
            </p:nvSpPr>
            <p:spPr>
              <a:xfrm>
                <a:off x="9107594" y="3984259"/>
                <a:ext cx="263313" cy="270345"/>
              </a:xfrm>
              <a:prstGeom prst="ellipse">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4" name="Rectangle 133">
                <a:extLst>
                  <a:ext uri="{FF2B5EF4-FFF2-40B4-BE49-F238E27FC236}">
                    <a16:creationId xmlns:a16="http://schemas.microsoft.com/office/drawing/2014/main" id="{9EE38339-9E39-4B9C-B9CC-706F05D6ACEE}"/>
                  </a:ext>
                </a:extLst>
              </p:cNvPr>
              <p:cNvSpPr/>
              <p:nvPr/>
            </p:nvSpPr>
            <p:spPr>
              <a:xfrm>
                <a:off x="8851900" y="3797300"/>
                <a:ext cx="409575" cy="35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5" name="Rectangle 134">
                <a:extLst>
                  <a:ext uri="{FF2B5EF4-FFF2-40B4-BE49-F238E27FC236}">
                    <a16:creationId xmlns:a16="http://schemas.microsoft.com/office/drawing/2014/main" id="{9AE43DDD-E433-4C10-8A68-775D2B20F460}"/>
                  </a:ext>
                </a:extLst>
              </p:cNvPr>
              <p:cNvSpPr/>
              <p:nvPr/>
            </p:nvSpPr>
            <p:spPr>
              <a:xfrm>
                <a:off x="8931275" y="4066826"/>
                <a:ext cx="644419" cy="35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24" name="Group 123">
              <a:extLst>
                <a:ext uri="{FF2B5EF4-FFF2-40B4-BE49-F238E27FC236}">
                  <a16:creationId xmlns:a16="http://schemas.microsoft.com/office/drawing/2014/main" id="{D75D9A8B-3D6D-42A6-8D71-C6AF2A99FB83}"/>
                </a:ext>
              </a:extLst>
            </p:cNvPr>
            <p:cNvGrpSpPr/>
            <p:nvPr/>
          </p:nvGrpSpPr>
          <p:grpSpPr>
            <a:xfrm rot="6300000">
              <a:off x="908223" y="1427388"/>
              <a:ext cx="1807547" cy="1569070"/>
              <a:chOff x="8851900" y="3797300"/>
              <a:chExt cx="723794" cy="628301"/>
            </a:xfrm>
          </p:grpSpPr>
          <p:sp>
            <p:nvSpPr>
              <p:cNvPr id="125" name="Oval 124">
                <a:extLst>
                  <a:ext uri="{FF2B5EF4-FFF2-40B4-BE49-F238E27FC236}">
                    <a16:creationId xmlns:a16="http://schemas.microsoft.com/office/drawing/2014/main" id="{6763E9B1-3465-40D6-BC88-744E0710802A}"/>
                  </a:ext>
                </a:extLst>
              </p:cNvPr>
              <p:cNvSpPr/>
              <p:nvPr/>
            </p:nvSpPr>
            <p:spPr>
              <a:xfrm>
                <a:off x="8997043" y="3869871"/>
                <a:ext cx="489608" cy="502684"/>
              </a:xfrm>
              <a:prstGeom prst="ellipse">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Oval 125">
                <a:extLst>
                  <a:ext uri="{FF2B5EF4-FFF2-40B4-BE49-F238E27FC236}">
                    <a16:creationId xmlns:a16="http://schemas.microsoft.com/office/drawing/2014/main" id="{F7ECCCA9-4B7A-4A3E-933C-30ACBF958BED}"/>
                  </a:ext>
                </a:extLst>
              </p:cNvPr>
              <p:cNvSpPr/>
              <p:nvPr/>
            </p:nvSpPr>
            <p:spPr>
              <a:xfrm>
                <a:off x="9054569" y="3928933"/>
                <a:ext cx="374556" cy="384559"/>
              </a:xfrm>
              <a:prstGeom prst="ellipse">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7" name="Oval 126">
                <a:extLst>
                  <a:ext uri="{FF2B5EF4-FFF2-40B4-BE49-F238E27FC236}">
                    <a16:creationId xmlns:a16="http://schemas.microsoft.com/office/drawing/2014/main" id="{41FAC0EE-6A60-4CD3-952B-D1976FC9E238}"/>
                  </a:ext>
                </a:extLst>
              </p:cNvPr>
              <p:cNvSpPr/>
              <p:nvPr/>
            </p:nvSpPr>
            <p:spPr>
              <a:xfrm>
                <a:off x="9107594" y="3984259"/>
                <a:ext cx="263313" cy="270345"/>
              </a:xfrm>
              <a:prstGeom prst="ellipse">
                <a:avLst/>
              </a:prstGeom>
              <a:no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1016489F-8034-4E6C-8EAD-4A947286B6CA}"/>
                  </a:ext>
                </a:extLst>
              </p:cNvPr>
              <p:cNvSpPr/>
              <p:nvPr/>
            </p:nvSpPr>
            <p:spPr>
              <a:xfrm>
                <a:off x="8851900" y="3797300"/>
                <a:ext cx="409575" cy="35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4B38127D-0D4B-41F7-8784-6A4D9B0F06D5}"/>
                  </a:ext>
                </a:extLst>
              </p:cNvPr>
              <p:cNvSpPr/>
              <p:nvPr/>
            </p:nvSpPr>
            <p:spPr>
              <a:xfrm>
                <a:off x="8931275" y="4066826"/>
                <a:ext cx="644419" cy="35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23" name="Picture 122">
              <a:extLst>
                <a:ext uri="{FF2B5EF4-FFF2-40B4-BE49-F238E27FC236}">
                  <a16:creationId xmlns:a16="http://schemas.microsoft.com/office/drawing/2014/main" id="{FBE4462A-3D81-4D9D-A35D-2B6A07E92E2B}"/>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689918" y="1639447"/>
              <a:ext cx="3962400" cy="1000125"/>
            </a:xfrm>
            <a:prstGeom prst="rect">
              <a:avLst/>
            </a:prstGeom>
          </p:spPr>
        </p:pic>
        <p:pic>
          <p:nvPicPr>
            <p:cNvPr id="122" name="Picture 121">
              <a:extLst>
                <a:ext uri="{FF2B5EF4-FFF2-40B4-BE49-F238E27FC236}">
                  <a16:creationId xmlns:a16="http://schemas.microsoft.com/office/drawing/2014/main" id="{ECC6643E-5894-44DA-9547-CC93F12483E5}"/>
                </a:ext>
              </a:extLst>
            </p:cNvPr>
            <p:cNvPicPr>
              <a:picLocks noChangeAspect="1"/>
            </p:cNvPicPr>
            <p:nvPr/>
          </p:nvPicPr>
          <p:blipFill rotWithShape="1">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rcRect l="21733" r="22400"/>
            <a:stretch/>
          </p:blipFill>
          <p:spPr>
            <a:xfrm>
              <a:off x="3203131" y="3203786"/>
              <a:ext cx="1619300" cy="1928968"/>
            </a:xfrm>
            <a:prstGeom prst="rect">
              <a:avLst/>
            </a:prstGeom>
          </p:spPr>
        </p:pic>
        <p:grpSp>
          <p:nvGrpSpPr>
            <p:cNvPr id="137" name="Group 136">
              <a:extLst>
                <a:ext uri="{FF2B5EF4-FFF2-40B4-BE49-F238E27FC236}">
                  <a16:creationId xmlns:a16="http://schemas.microsoft.com/office/drawing/2014/main" id="{E1916D53-CCEE-45FB-9124-EC8FFD3A215A}"/>
                </a:ext>
              </a:extLst>
            </p:cNvPr>
            <p:cNvGrpSpPr/>
            <p:nvPr/>
          </p:nvGrpSpPr>
          <p:grpSpPr>
            <a:xfrm>
              <a:off x="1788378" y="2780009"/>
              <a:ext cx="1565362" cy="1554193"/>
              <a:chOff x="3295566" y="1731229"/>
              <a:chExt cx="1565362" cy="1554193"/>
            </a:xfrm>
          </p:grpSpPr>
          <p:pic>
            <p:nvPicPr>
              <p:cNvPr id="10" name="Picture 9">
                <a:extLst>
                  <a:ext uri="{FF2B5EF4-FFF2-40B4-BE49-F238E27FC236}">
                    <a16:creationId xmlns:a16="http://schemas.microsoft.com/office/drawing/2014/main" id="{E7013FC1-C579-40CA-BC21-1A6775C8C2B9}"/>
                  </a:ext>
                </a:extLst>
              </p:cNvPr>
              <p:cNvPicPr>
                <a:picLocks noChangeAspect="1"/>
              </p:cNvPicPr>
              <p:nvPr/>
            </p:nvPicPr>
            <p:blipFill rotWithShape="1">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rcRect b="7611"/>
              <a:stretch/>
            </p:blipFill>
            <p:spPr>
              <a:xfrm rot="574570">
                <a:off x="3820077" y="1962373"/>
                <a:ext cx="489675" cy="729374"/>
              </a:xfrm>
              <a:prstGeom prst="rect">
                <a:avLst/>
              </a:prstGeom>
              <a:scene3d>
                <a:camera prst="isometricTopUp">
                  <a:rot lat="20400000" lon="19800000" rev="2400000"/>
                </a:camera>
                <a:lightRig rig="threePt" dir="t"/>
              </a:scene3d>
            </p:spPr>
          </p:pic>
          <p:sp>
            <p:nvSpPr>
              <p:cNvPr id="136" name="Isosceles Triangle 135">
                <a:extLst>
                  <a:ext uri="{FF2B5EF4-FFF2-40B4-BE49-F238E27FC236}">
                    <a16:creationId xmlns:a16="http://schemas.microsoft.com/office/drawing/2014/main" id="{B0CDEEB1-96A7-47F4-B461-FEEC99675BDB}"/>
                  </a:ext>
                </a:extLst>
              </p:cNvPr>
              <p:cNvSpPr/>
              <p:nvPr/>
            </p:nvSpPr>
            <p:spPr>
              <a:xfrm rot="20330845">
                <a:off x="3540410" y="2269157"/>
                <a:ext cx="832136" cy="70257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0" name="Picture 59">
                <a:extLst>
                  <a:ext uri="{FF2B5EF4-FFF2-40B4-BE49-F238E27FC236}">
                    <a16:creationId xmlns:a16="http://schemas.microsoft.com/office/drawing/2014/main" id="{864954A0-9F96-40F2-A572-372041541B1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66735" b="13440"/>
              <a:stretch/>
            </p:blipFill>
            <p:spPr>
              <a:xfrm>
                <a:off x="3295566" y="1731229"/>
                <a:ext cx="1565362" cy="1554193"/>
              </a:xfrm>
              <a:prstGeom prst="rect">
                <a:avLst/>
              </a:prstGeom>
              <a:scene3d>
                <a:camera prst="orthographicFront">
                  <a:rot lat="0" lon="0" rev="0"/>
                </a:camera>
                <a:lightRig rig="threePt" dir="t"/>
              </a:scene3d>
            </p:spPr>
          </p:pic>
        </p:grpSp>
        <p:pic>
          <p:nvPicPr>
            <p:cNvPr id="138" name="Picture 137">
              <a:extLst>
                <a:ext uri="{FF2B5EF4-FFF2-40B4-BE49-F238E27FC236}">
                  <a16:creationId xmlns:a16="http://schemas.microsoft.com/office/drawing/2014/main" id="{842ABF49-9E3F-4761-B15E-1CAB967B4096}"/>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2337940" y="2512357"/>
              <a:ext cx="500108" cy="733085"/>
            </a:xfrm>
            <a:prstGeom prst="rect">
              <a:avLst/>
            </a:prstGeom>
          </p:spPr>
        </p:pic>
      </p:grpSp>
      <p:sp>
        <p:nvSpPr>
          <p:cNvPr id="14" name="TextBox 13">
            <a:extLst>
              <a:ext uri="{FF2B5EF4-FFF2-40B4-BE49-F238E27FC236}">
                <a16:creationId xmlns:a16="http://schemas.microsoft.com/office/drawing/2014/main" id="{B5753E50-7191-4BF7-8C3B-54E65F571A19}"/>
              </a:ext>
            </a:extLst>
          </p:cNvPr>
          <p:cNvSpPr txBox="1"/>
          <p:nvPr/>
        </p:nvSpPr>
        <p:spPr>
          <a:xfrm>
            <a:off x="1065221" y="3256519"/>
            <a:ext cx="1210976" cy="646331"/>
          </a:xfrm>
          <a:prstGeom prst="rect">
            <a:avLst/>
          </a:prstGeom>
          <a:noFill/>
        </p:spPr>
        <p:txBody>
          <a:bodyPr wrap="square" rtlCol="0">
            <a:spAutoFit/>
          </a:bodyPr>
          <a:lstStyle/>
          <a:p>
            <a:pPr algn="ctr"/>
            <a:r>
              <a:rPr lang="en-GB" dirty="0"/>
              <a:t>Locations record</a:t>
            </a:r>
          </a:p>
        </p:txBody>
      </p:sp>
      <p:sp>
        <p:nvSpPr>
          <p:cNvPr id="142" name="Arrow: Down 141">
            <a:extLst>
              <a:ext uri="{FF2B5EF4-FFF2-40B4-BE49-F238E27FC236}">
                <a16:creationId xmlns:a16="http://schemas.microsoft.com/office/drawing/2014/main" id="{54B3AB50-4244-46E2-8FDE-053AA6E71A54}"/>
              </a:ext>
            </a:extLst>
          </p:cNvPr>
          <p:cNvSpPr/>
          <p:nvPr/>
        </p:nvSpPr>
        <p:spPr>
          <a:xfrm>
            <a:off x="1587810" y="3940950"/>
            <a:ext cx="155717" cy="286335"/>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3" name="TextBox 142">
            <a:extLst>
              <a:ext uri="{FF2B5EF4-FFF2-40B4-BE49-F238E27FC236}">
                <a16:creationId xmlns:a16="http://schemas.microsoft.com/office/drawing/2014/main" id="{3B97D498-2298-46EB-9CC7-A05AF3454705}"/>
              </a:ext>
            </a:extLst>
          </p:cNvPr>
          <p:cNvSpPr txBox="1"/>
          <p:nvPr/>
        </p:nvSpPr>
        <p:spPr>
          <a:xfrm>
            <a:off x="8680254" y="4065208"/>
            <a:ext cx="747320" cy="369332"/>
          </a:xfrm>
          <a:prstGeom prst="rect">
            <a:avLst/>
          </a:prstGeom>
          <a:noFill/>
        </p:spPr>
        <p:txBody>
          <a:bodyPr wrap="none" rtlCol="0">
            <a:spAutoFit/>
          </a:bodyPr>
          <a:lstStyle/>
          <a:p>
            <a:r>
              <a:rPr lang="en-GB" dirty="0"/>
              <a:t>Check</a:t>
            </a:r>
          </a:p>
        </p:txBody>
      </p:sp>
      <p:sp>
        <p:nvSpPr>
          <p:cNvPr id="147" name="Title 1">
            <a:extLst>
              <a:ext uri="{FF2B5EF4-FFF2-40B4-BE49-F238E27FC236}">
                <a16:creationId xmlns:a16="http://schemas.microsoft.com/office/drawing/2014/main" id="{037BD0D8-71BA-4928-A895-8DB116189E96}"/>
              </a:ext>
            </a:extLst>
          </p:cNvPr>
          <p:cNvSpPr>
            <a:spLocks noGrp="1"/>
          </p:cNvSpPr>
          <p:nvPr>
            <p:ph type="title"/>
          </p:nvPr>
        </p:nvSpPr>
        <p:spPr>
          <a:xfrm>
            <a:off x="0" y="3016"/>
            <a:ext cx="12192000" cy="662782"/>
          </a:xfrm>
        </p:spPr>
        <p:style>
          <a:lnRef idx="1">
            <a:schemeClr val="accent3"/>
          </a:lnRef>
          <a:fillRef idx="3">
            <a:schemeClr val="accent3"/>
          </a:fillRef>
          <a:effectRef idx="2">
            <a:schemeClr val="accent3"/>
          </a:effectRef>
          <a:fontRef idx="minor">
            <a:schemeClr val="lt1"/>
          </a:fontRef>
        </p:style>
        <p:txBody>
          <a:bodyPr>
            <a:normAutofit fontScale="90000"/>
          </a:bodyPr>
          <a:lstStyle/>
          <a:p>
            <a:pPr marL="2247900"/>
            <a:r>
              <a:rPr lang="en-GB" dirty="0"/>
              <a:t>General application concept</a:t>
            </a:r>
          </a:p>
        </p:txBody>
      </p:sp>
      <p:pic>
        <p:nvPicPr>
          <p:cNvPr id="148" name="Picture 147">
            <a:extLst>
              <a:ext uri="{FF2B5EF4-FFF2-40B4-BE49-F238E27FC236}">
                <a16:creationId xmlns:a16="http://schemas.microsoft.com/office/drawing/2014/main" id="{75A9F29B-D2F0-44BE-BD85-9DAF8E253967}"/>
              </a:ext>
            </a:extLst>
          </p:cNvPr>
          <p:cNvPicPr>
            <a:picLocks noChangeAspect="1"/>
          </p:cNvPicPr>
          <p:nvPr/>
        </p:nvPicPr>
        <p:blipFill>
          <a:blip r:embed="rId27"/>
          <a:stretch>
            <a:fillRect/>
          </a:stretch>
        </p:blipFill>
        <p:spPr>
          <a:xfrm>
            <a:off x="196857" y="33927"/>
            <a:ext cx="623422" cy="551590"/>
          </a:xfrm>
          <a:prstGeom prst="rect">
            <a:avLst/>
          </a:prstGeom>
          <a:ln>
            <a:noFill/>
          </a:ln>
          <a:effectLst>
            <a:outerShdw blurRad="292100" dist="139700" dir="2700000" algn="tl" rotWithShape="0">
              <a:srgbClr val="333333">
                <a:alpha val="65000"/>
              </a:srgbClr>
            </a:outerShdw>
          </a:effectLst>
        </p:spPr>
      </p:pic>
      <p:sp>
        <p:nvSpPr>
          <p:cNvPr id="149" name="Rectangle 148">
            <a:extLst>
              <a:ext uri="{FF2B5EF4-FFF2-40B4-BE49-F238E27FC236}">
                <a16:creationId xmlns:a16="http://schemas.microsoft.com/office/drawing/2014/main" id="{766C77C8-43F9-485F-ADF3-00C49BCA7262}"/>
              </a:ext>
            </a:extLst>
          </p:cNvPr>
          <p:cNvSpPr/>
          <p:nvPr/>
        </p:nvSpPr>
        <p:spPr>
          <a:xfrm>
            <a:off x="820279" y="-3516"/>
            <a:ext cx="1578282" cy="584775"/>
          </a:xfrm>
          <a:prstGeom prst="rect">
            <a:avLst/>
          </a:prstGeom>
        </p:spPr>
        <p:txBody>
          <a:bodyPr wrap="square">
            <a:spAutoFit/>
          </a:bodyPr>
          <a:lstStyle/>
          <a:p>
            <a:r>
              <a:rPr lang="fr-FR"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rPr>
              <a:t>PLOT</a:t>
            </a:r>
            <a:endParaRPr lang="en-GB"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endParaRPr>
          </a:p>
        </p:txBody>
      </p:sp>
      <p:graphicFrame>
        <p:nvGraphicFramePr>
          <p:cNvPr id="12" name="Table 12">
            <a:extLst>
              <a:ext uri="{FF2B5EF4-FFF2-40B4-BE49-F238E27FC236}">
                <a16:creationId xmlns:a16="http://schemas.microsoft.com/office/drawing/2014/main" id="{D050DC28-90B8-47D8-A5A8-A5C76FA1896E}"/>
              </a:ext>
            </a:extLst>
          </p:cNvPr>
          <p:cNvGraphicFramePr>
            <a:graphicFrameLocks noGrp="1"/>
          </p:cNvGraphicFramePr>
          <p:nvPr>
            <p:extLst>
              <p:ext uri="{D42A27DB-BD31-4B8C-83A1-F6EECF244321}">
                <p14:modId xmlns:p14="http://schemas.microsoft.com/office/powerpoint/2010/main" val="3057034794"/>
              </p:ext>
            </p:extLst>
          </p:nvPr>
        </p:nvGraphicFramePr>
        <p:xfrm>
          <a:off x="947689" y="4351047"/>
          <a:ext cx="2654301" cy="1314430"/>
        </p:xfrm>
        <a:graphic>
          <a:graphicData uri="http://schemas.openxmlformats.org/drawingml/2006/table">
            <a:tbl>
              <a:tblPr firstRow="1" bandRow="1">
                <a:tableStyleId>{21E4AEA4-8DFA-4A89-87EB-49C32662AFE0}</a:tableStyleId>
              </a:tblPr>
              <a:tblGrid>
                <a:gridCol w="803276">
                  <a:extLst>
                    <a:ext uri="{9D8B030D-6E8A-4147-A177-3AD203B41FA5}">
                      <a16:colId xmlns:a16="http://schemas.microsoft.com/office/drawing/2014/main" val="2470414581"/>
                    </a:ext>
                  </a:extLst>
                </a:gridCol>
                <a:gridCol w="485775">
                  <a:extLst>
                    <a:ext uri="{9D8B030D-6E8A-4147-A177-3AD203B41FA5}">
                      <a16:colId xmlns:a16="http://schemas.microsoft.com/office/drawing/2014/main" val="4230416450"/>
                    </a:ext>
                  </a:extLst>
                </a:gridCol>
                <a:gridCol w="631825">
                  <a:extLst>
                    <a:ext uri="{9D8B030D-6E8A-4147-A177-3AD203B41FA5}">
                      <a16:colId xmlns:a16="http://schemas.microsoft.com/office/drawing/2014/main" val="2181787510"/>
                    </a:ext>
                  </a:extLst>
                </a:gridCol>
                <a:gridCol w="733425">
                  <a:extLst>
                    <a:ext uri="{9D8B030D-6E8A-4147-A177-3AD203B41FA5}">
                      <a16:colId xmlns:a16="http://schemas.microsoft.com/office/drawing/2014/main" val="3709263431"/>
                    </a:ext>
                  </a:extLst>
                </a:gridCol>
              </a:tblGrid>
              <a:tr h="262886">
                <a:tc>
                  <a:txBody>
                    <a:bodyPr/>
                    <a:lstStyle/>
                    <a:p>
                      <a:r>
                        <a:rPr lang="en-GB" sz="1000" dirty="0"/>
                        <a:t>Date</a:t>
                      </a:r>
                    </a:p>
                  </a:txBody>
                  <a:tcPr/>
                </a:tc>
                <a:tc>
                  <a:txBody>
                    <a:bodyPr/>
                    <a:lstStyle/>
                    <a:p>
                      <a:r>
                        <a:rPr lang="en-GB" sz="1000" dirty="0"/>
                        <a:t>Time</a:t>
                      </a:r>
                    </a:p>
                  </a:txBody>
                  <a:tcPr/>
                </a:tc>
                <a:tc>
                  <a:txBody>
                    <a:bodyPr/>
                    <a:lstStyle/>
                    <a:p>
                      <a:r>
                        <a:rPr lang="en-GB" sz="1000" dirty="0"/>
                        <a:t>Latitude</a:t>
                      </a:r>
                    </a:p>
                  </a:txBody>
                  <a:tcPr/>
                </a:tc>
                <a:tc>
                  <a:txBody>
                    <a:bodyPr/>
                    <a:lstStyle/>
                    <a:p>
                      <a:r>
                        <a:rPr lang="en-GB" sz="1000" dirty="0"/>
                        <a:t>Longitude</a:t>
                      </a:r>
                    </a:p>
                  </a:txBody>
                  <a:tcPr/>
                </a:tc>
                <a:extLst>
                  <a:ext uri="{0D108BD9-81ED-4DB2-BD59-A6C34878D82A}">
                    <a16:rowId xmlns:a16="http://schemas.microsoft.com/office/drawing/2014/main" val="748305819"/>
                  </a:ext>
                </a:extLst>
              </a:tr>
              <a:tr h="262886">
                <a:tc>
                  <a:txBody>
                    <a:bodyPr/>
                    <a:lstStyle/>
                    <a:p>
                      <a:r>
                        <a:rPr lang="en-GB" sz="1000" dirty="0"/>
                        <a:t>2020-04-20</a:t>
                      </a:r>
                    </a:p>
                  </a:txBody>
                  <a:tcPr/>
                </a:tc>
                <a:tc>
                  <a:txBody>
                    <a:bodyPr/>
                    <a:lstStyle/>
                    <a:p>
                      <a:r>
                        <a:rPr lang="en-GB" sz="1000" dirty="0"/>
                        <a:t>10:05</a:t>
                      </a:r>
                    </a:p>
                  </a:txBody>
                  <a:tcPr/>
                </a:tc>
                <a:tc>
                  <a:txBody>
                    <a:bodyPr/>
                    <a:lstStyle/>
                    <a:p>
                      <a:r>
                        <a:rPr lang="en-GB" sz="1000" dirty="0"/>
                        <a:t>37,4171</a:t>
                      </a:r>
                    </a:p>
                  </a:txBody>
                  <a:tcPr/>
                </a:tc>
                <a:tc>
                  <a:txBody>
                    <a:bodyPr/>
                    <a:lstStyle/>
                    <a:p>
                      <a:r>
                        <a:rPr lang="en-GB" sz="1000" dirty="0"/>
                        <a:t>-122,1130</a:t>
                      </a:r>
                    </a:p>
                  </a:txBody>
                  <a:tcPr/>
                </a:tc>
                <a:extLst>
                  <a:ext uri="{0D108BD9-81ED-4DB2-BD59-A6C34878D82A}">
                    <a16:rowId xmlns:a16="http://schemas.microsoft.com/office/drawing/2014/main" val="2453347003"/>
                  </a:ext>
                </a:extLst>
              </a:tr>
              <a:tr h="262886">
                <a:tc>
                  <a:txBody>
                    <a:bodyPr/>
                    <a:lstStyle/>
                    <a:p>
                      <a:r>
                        <a:rPr lang="en-GB" sz="1000" dirty="0"/>
                        <a:t>2020-04-20</a:t>
                      </a:r>
                    </a:p>
                  </a:txBody>
                  <a:tcPr/>
                </a:tc>
                <a:tc>
                  <a:txBody>
                    <a:bodyPr/>
                    <a:lstStyle/>
                    <a:p>
                      <a:r>
                        <a:rPr lang="en-GB" sz="1000" dirty="0"/>
                        <a:t>10:10</a:t>
                      </a:r>
                    </a:p>
                  </a:txBody>
                  <a:tcPr/>
                </a:tc>
                <a:tc>
                  <a:txBody>
                    <a:bodyPr/>
                    <a:lstStyle/>
                    <a:p>
                      <a:r>
                        <a:rPr lang="en-GB" sz="1000" dirty="0"/>
                        <a:t>37,7256</a:t>
                      </a:r>
                    </a:p>
                  </a:txBody>
                  <a:tcPr/>
                </a:tc>
                <a:tc>
                  <a:txBody>
                    <a:bodyPr/>
                    <a:lstStyle/>
                    <a:p>
                      <a:r>
                        <a:rPr lang="en-GB" sz="1000" dirty="0"/>
                        <a:t>-122,1280</a:t>
                      </a:r>
                    </a:p>
                  </a:txBody>
                  <a:tcPr/>
                </a:tc>
                <a:extLst>
                  <a:ext uri="{0D108BD9-81ED-4DB2-BD59-A6C34878D82A}">
                    <a16:rowId xmlns:a16="http://schemas.microsoft.com/office/drawing/2014/main" val="462451204"/>
                  </a:ext>
                </a:extLst>
              </a:tr>
              <a:tr h="262886">
                <a:tc>
                  <a:txBody>
                    <a:bodyPr/>
                    <a:lstStyle/>
                    <a:p>
                      <a:r>
                        <a:rPr lang="en-GB" sz="1000" dirty="0"/>
                        <a:t>2020-04-20</a:t>
                      </a:r>
                    </a:p>
                  </a:txBody>
                  <a:tcPr/>
                </a:tc>
                <a:tc>
                  <a:txBody>
                    <a:bodyPr/>
                    <a:lstStyle/>
                    <a:p>
                      <a:r>
                        <a:rPr lang="en-GB" sz="1000" dirty="0"/>
                        <a:t>10:15</a:t>
                      </a:r>
                    </a:p>
                  </a:txBody>
                  <a:tcPr/>
                </a:tc>
                <a:tc>
                  <a:txBody>
                    <a:bodyPr/>
                    <a:lstStyle/>
                    <a:p>
                      <a:r>
                        <a:rPr lang="en-GB" sz="1000" dirty="0"/>
                        <a:t>37,4258</a:t>
                      </a:r>
                    </a:p>
                  </a:txBody>
                  <a:tcPr/>
                </a:tc>
                <a:tc>
                  <a:txBody>
                    <a:bodyPr/>
                    <a:lstStyle/>
                    <a:p>
                      <a:r>
                        <a:rPr lang="en-GB" sz="1000" dirty="0"/>
                        <a:t>-122,1470</a:t>
                      </a:r>
                    </a:p>
                  </a:txBody>
                  <a:tcPr/>
                </a:tc>
                <a:extLst>
                  <a:ext uri="{0D108BD9-81ED-4DB2-BD59-A6C34878D82A}">
                    <a16:rowId xmlns:a16="http://schemas.microsoft.com/office/drawing/2014/main" val="3785654218"/>
                  </a:ext>
                </a:extLst>
              </a:tr>
              <a:tr h="262886">
                <a:tc>
                  <a:txBody>
                    <a:bodyPr/>
                    <a:lstStyle/>
                    <a:p>
                      <a:r>
                        <a:rPr lang="en-GB" sz="1000" dirty="0"/>
                        <a:t>….</a:t>
                      </a:r>
                    </a:p>
                  </a:txBody>
                  <a:tcPr/>
                </a:tc>
                <a:tc>
                  <a:txBody>
                    <a:bodyPr/>
                    <a:lstStyle/>
                    <a:p>
                      <a:r>
                        <a:rPr lang="en-GB" sz="1000" dirty="0"/>
                        <a:t>….</a:t>
                      </a:r>
                    </a:p>
                  </a:txBody>
                  <a:tcPr/>
                </a:tc>
                <a:tc>
                  <a:txBody>
                    <a:bodyPr/>
                    <a:lstStyle/>
                    <a:p>
                      <a:r>
                        <a:rPr lang="en-GB" sz="1000" dirty="0"/>
                        <a:t>….</a:t>
                      </a:r>
                    </a:p>
                  </a:txBody>
                  <a:tcPr/>
                </a:tc>
                <a:tc>
                  <a:txBody>
                    <a:bodyPr/>
                    <a:lstStyle/>
                    <a:p>
                      <a:r>
                        <a:rPr lang="en-GB" sz="1000" dirty="0"/>
                        <a:t>….</a:t>
                      </a:r>
                    </a:p>
                  </a:txBody>
                  <a:tcPr/>
                </a:tc>
                <a:extLst>
                  <a:ext uri="{0D108BD9-81ED-4DB2-BD59-A6C34878D82A}">
                    <a16:rowId xmlns:a16="http://schemas.microsoft.com/office/drawing/2014/main" val="618431563"/>
                  </a:ext>
                </a:extLst>
              </a:tr>
            </a:tbl>
          </a:graphicData>
        </a:graphic>
      </p:graphicFrame>
      <p:grpSp>
        <p:nvGrpSpPr>
          <p:cNvPr id="159" name="Group 158">
            <a:extLst>
              <a:ext uri="{FF2B5EF4-FFF2-40B4-BE49-F238E27FC236}">
                <a16:creationId xmlns:a16="http://schemas.microsoft.com/office/drawing/2014/main" id="{FD3333DB-70FD-4DEE-9964-A4E9CCF130B7}"/>
              </a:ext>
            </a:extLst>
          </p:cNvPr>
          <p:cNvGrpSpPr/>
          <p:nvPr/>
        </p:nvGrpSpPr>
        <p:grpSpPr>
          <a:xfrm>
            <a:off x="528386" y="4396991"/>
            <a:ext cx="373393" cy="1051211"/>
            <a:chOff x="528386" y="4396991"/>
            <a:chExt cx="373393" cy="1051211"/>
          </a:xfrm>
        </p:grpSpPr>
        <p:cxnSp>
          <p:nvCxnSpPr>
            <p:cNvPr id="16" name="Straight Arrow Connector 15">
              <a:extLst>
                <a:ext uri="{FF2B5EF4-FFF2-40B4-BE49-F238E27FC236}">
                  <a16:creationId xmlns:a16="http://schemas.microsoft.com/office/drawing/2014/main" id="{6094FB09-B611-46DD-82B1-37211590F6EE}"/>
                </a:ext>
              </a:extLst>
            </p:cNvPr>
            <p:cNvCxnSpPr>
              <a:cxnSpLocks/>
            </p:cNvCxnSpPr>
            <p:nvPr/>
          </p:nvCxnSpPr>
          <p:spPr>
            <a:xfrm>
              <a:off x="715230" y="4774108"/>
              <a:ext cx="0" cy="674094"/>
            </a:xfrm>
            <a:prstGeom prst="straightConnector1">
              <a:avLst/>
            </a:prstGeom>
            <a:ln w="38100" cmpd="dbl">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0601983A-D6CF-4860-B781-879825D525DB}"/>
                </a:ext>
              </a:extLst>
            </p:cNvPr>
            <p:cNvPicPr>
              <a:picLocks noChangeAspect="1" noChangeArrowheads="1" noCrop="1"/>
            </p:cNvPicPr>
            <p:nvPr/>
          </p:nvPicPr>
          <p:blipFill>
            <a:blip r:embed="rId28">
              <a:extLst>
                <a:ext uri="{28A0092B-C50C-407E-A947-70E740481C1C}">
                  <a14:useLocalDpi xmlns:a14="http://schemas.microsoft.com/office/drawing/2010/main" val="0"/>
                </a:ext>
              </a:extLst>
            </a:blip>
            <a:srcRect/>
            <a:stretch>
              <a:fillRect/>
            </a:stretch>
          </p:blipFill>
          <p:spPr bwMode="auto">
            <a:xfrm>
              <a:off x="528386" y="4396991"/>
              <a:ext cx="373393" cy="37339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699149869"/>
      </p:ext>
    </p:extLst>
  </p:cSld>
  <p:clrMapOvr>
    <a:masterClrMapping/>
  </p:clrMapOvr>
  <mc:AlternateContent xmlns:mc="http://schemas.openxmlformats.org/markup-compatibility/2006" xmlns:p14="http://schemas.microsoft.com/office/powerpoint/2010/main">
    <mc:Choice Requires="p14">
      <p:transition spd="slow" p14:dur="2000" advTm="130437"/>
    </mc:Choice>
    <mc:Fallback xmlns="">
      <p:transition spd="slow" advTm="13043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par>
                          <p:cTn id="15" fill="hold">
                            <p:stCondLst>
                              <p:cond delay="0"/>
                            </p:stCondLst>
                            <p:childTnLst>
                              <p:par>
                                <p:cTn id="16" presetID="22" presetClass="entr" presetSubtype="1" fill="hold" nodeType="afterEffect">
                                  <p:stCondLst>
                                    <p:cond delay="0"/>
                                  </p:stCondLst>
                                  <p:childTnLst>
                                    <p:set>
                                      <p:cBhvr>
                                        <p:cTn id="17" dur="1" fill="hold">
                                          <p:stCondLst>
                                            <p:cond delay="0"/>
                                          </p:stCondLst>
                                        </p:cTn>
                                        <p:tgtEl>
                                          <p:spTgt spid="159"/>
                                        </p:tgtEl>
                                        <p:attrNameLst>
                                          <p:attrName>style.visibility</p:attrName>
                                        </p:attrNameLst>
                                      </p:cBhvr>
                                      <p:to>
                                        <p:strVal val="visible"/>
                                      </p:to>
                                    </p:set>
                                    <p:animEffect transition="in" filter="wipe(up)">
                                      <p:cBhvr>
                                        <p:cTn id="18" dur="500"/>
                                        <p:tgtEl>
                                          <p:spTgt spid="15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157"/>
                                        </p:tgtEl>
                                      </p:cBhvr>
                                    </p:animEffect>
                                    <p:set>
                                      <p:cBhvr>
                                        <p:cTn id="23" dur="1" fill="hold">
                                          <p:stCondLst>
                                            <p:cond delay="499"/>
                                          </p:stCondLst>
                                        </p:cTn>
                                        <p:tgtEl>
                                          <p:spTgt spid="157"/>
                                        </p:tgtEl>
                                        <p:attrNameLst>
                                          <p:attrName>style.visibility</p:attrName>
                                        </p:attrNameLst>
                                      </p:cBhvr>
                                      <p:to>
                                        <p:strVal val="hidden"/>
                                      </p:to>
                                    </p:set>
                                  </p:childTnLst>
                                </p:cTn>
                              </p:par>
                              <p:par>
                                <p:cTn id="24" presetID="10" presetClass="exit" presetSubtype="0" fill="hold" nodeType="withEffect">
                                  <p:stCondLst>
                                    <p:cond delay="0"/>
                                  </p:stCondLst>
                                  <p:childTnLst>
                                    <p:animEffect transition="out" filter="fade">
                                      <p:cBhvr>
                                        <p:cTn id="25" dur="500"/>
                                        <p:tgtEl>
                                          <p:spTgt spid="12"/>
                                        </p:tgtEl>
                                      </p:cBhvr>
                                    </p:animEffect>
                                    <p:set>
                                      <p:cBhvr>
                                        <p:cTn id="26" dur="1" fill="hold">
                                          <p:stCondLst>
                                            <p:cond delay="499"/>
                                          </p:stCondLst>
                                        </p:cTn>
                                        <p:tgtEl>
                                          <p:spTgt spid="12"/>
                                        </p:tgtEl>
                                        <p:attrNameLst>
                                          <p:attrName>style.visibility</p:attrName>
                                        </p:attrNameLst>
                                      </p:cBhvr>
                                      <p:to>
                                        <p:strVal val="hidden"/>
                                      </p:to>
                                    </p:set>
                                  </p:childTnLst>
                                </p:cTn>
                              </p:par>
                              <p:par>
                                <p:cTn id="27" presetID="10" presetClass="exit" presetSubtype="0" fill="hold" grpId="1" nodeType="withEffect">
                                  <p:stCondLst>
                                    <p:cond delay="0"/>
                                  </p:stCondLst>
                                  <p:childTnLst>
                                    <p:animEffect transition="out" filter="fade">
                                      <p:cBhvr>
                                        <p:cTn id="28" dur="500"/>
                                        <p:tgtEl>
                                          <p:spTgt spid="142"/>
                                        </p:tgtEl>
                                      </p:cBhvr>
                                    </p:animEffect>
                                    <p:set>
                                      <p:cBhvr>
                                        <p:cTn id="29" dur="1" fill="hold">
                                          <p:stCondLst>
                                            <p:cond delay="499"/>
                                          </p:stCondLst>
                                        </p:cTn>
                                        <p:tgtEl>
                                          <p:spTgt spid="142"/>
                                        </p:tgtEl>
                                        <p:attrNameLst>
                                          <p:attrName>style.visibility</p:attrName>
                                        </p:attrNameLst>
                                      </p:cBhvr>
                                      <p:to>
                                        <p:strVal val="hidden"/>
                                      </p:to>
                                    </p:set>
                                  </p:childTnLst>
                                </p:cTn>
                              </p:par>
                              <p:par>
                                <p:cTn id="30" presetID="10" presetClass="exit" presetSubtype="0" fill="hold" grpId="1" nodeType="withEffect">
                                  <p:stCondLst>
                                    <p:cond delay="0"/>
                                  </p:stCondLst>
                                  <p:childTnLst>
                                    <p:animEffect transition="out" filter="fade">
                                      <p:cBhvr>
                                        <p:cTn id="31" dur="500"/>
                                        <p:tgtEl>
                                          <p:spTgt spid="14"/>
                                        </p:tgtEl>
                                      </p:cBhvr>
                                    </p:animEffect>
                                    <p:set>
                                      <p:cBhvr>
                                        <p:cTn id="32" dur="1" fill="hold">
                                          <p:stCondLst>
                                            <p:cond delay="499"/>
                                          </p:stCondLst>
                                        </p:cTn>
                                        <p:tgtEl>
                                          <p:spTgt spid="14"/>
                                        </p:tgtEl>
                                        <p:attrNameLst>
                                          <p:attrName>style.visibility</p:attrName>
                                        </p:attrNameLst>
                                      </p:cBhvr>
                                      <p:to>
                                        <p:strVal val="hidden"/>
                                      </p:to>
                                    </p:set>
                                  </p:childTnLst>
                                </p:cTn>
                              </p:par>
                              <p:par>
                                <p:cTn id="33" presetID="10" presetClass="exit" presetSubtype="0" fill="hold" nodeType="withEffect">
                                  <p:stCondLst>
                                    <p:cond delay="0"/>
                                  </p:stCondLst>
                                  <p:childTnLst>
                                    <p:animEffect transition="out" filter="fade">
                                      <p:cBhvr>
                                        <p:cTn id="34" dur="500"/>
                                        <p:tgtEl>
                                          <p:spTgt spid="159"/>
                                        </p:tgtEl>
                                      </p:cBhvr>
                                    </p:animEffect>
                                    <p:set>
                                      <p:cBhvr>
                                        <p:cTn id="35" dur="1" fill="hold">
                                          <p:stCondLst>
                                            <p:cond delay="499"/>
                                          </p:stCondLst>
                                        </p:cTn>
                                        <p:tgtEl>
                                          <p:spTgt spid="159"/>
                                        </p:tgtEl>
                                        <p:attrNameLst>
                                          <p:attrName>style.visibility</p:attrName>
                                        </p:attrNameLst>
                                      </p:cBhvr>
                                      <p:to>
                                        <p:strVal val="hidden"/>
                                      </p:to>
                                    </p:set>
                                  </p:childTnLst>
                                </p:cTn>
                              </p:par>
                            </p:childTnLst>
                          </p:cTn>
                        </p:par>
                        <p:par>
                          <p:cTn id="36" fill="hold">
                            <p:stCondLst>
                              <p:cond delay="500"/>
                            </p:stCondLst>
                            <p:childTnLst>
                              <p:par>
                                <p:cTn id="37" presetID="10" presetClass="entr" presetSubtype="0" fill="hold"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102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153"/>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54"/>
                                        </p:tgtEl>
                                        <p:attrNameLst>
                                          <p:attrName>style.visibility</p:attrName>
                                        </p:attrNameLst>
                                      </p:cBhvr>
                                      <p:to>
                                        <p:strVal val="visible"/>
                                      </p:to>
                                    </p:set>
                                  </p:childTnLst>
                                </p:cTn>
                              </p:par>
                            </p:childTnLst>
                          </p:cTn>
                        </p:par>
                        <p:par>
                          <p:cTn id="52" fill="hold">
                            <p:stCondLst>
                              <p:cond delay="0"/>
                            </p:stCondLst>
                            <p:childTnLst>
                              <p:par>
                                <p:cTn id="53" presetID="1" presetClass="entr" presetSubtype="0" fill="hold" nodeType="afterEffect">
                                  <p:stCondLst>
                                    <p:cond delay="0"/>
                                  </p:stCondLst>
                                  <p:childTnLst>
                                    <p:set>
                                      <p:cBhvr>
                                        <p:cTn id="54" dur="1" fill="hold">
                                          <p:stCondLst>
                                            <p:cond delay="0"/>
                                          </p:stCondLst>
                                        </p:cTn>
                                        <p:tgtEl>
                                          <p:spTgt spid="8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par>
                                <p:cTn id="60" presetID="10" presetClass="exit" presetSubtype="0" fill="hold" nodeType="withEffect">
                                  <p:stCondLst>
                                    <p:cond delay="0"/>
                                  </p:stCondLst>
                                  <p:childTnLst>
                                    <p:animEffect transition="out" filter="fade">
                                      <p:cBhvr>
                                        <p:cTn id="61" dur="500"/>
                                        <p:tgtEl>
                                          <p:spTgt spid="24"/>
                                        </p:tgtEl>
                                      </p:cBhvr>
                                    </p:animEffect>
                                    <p:set>
                                      <p:cBhvr>
                                        <p:cTn id="62" dur="1" fill="hold">
                                          <p:stCondLst>
                                            <p:cond delay="499"/>
                                          </p:stCondLst>
                                        </p:cTn>
                                        <p:tgtEl>
                                          <p:spTgt spid="24"/>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500"/>
                                        <p:tgtEl>
                                          <p:spTgt spid="1024"/>
                                        </p:tgtEl>
                                      </p:cBhvr>
                                    </p:animEffect>
                                    <p:set>
                                      <p:cBhvr>
                                        <p:cTn id="65" dur="1" fill="hold">
                                          <p:stCondLst>
                                            <p:cond delay="499"/>
                                          </p:stCondLst>
                                        </p:cTn>
                                        <p:tgtEl>
                                          <p:spTgt spid="1024"/>
                                        </p:tgtEl>
                                        <p:attrNameLst>
                                          <p:attrName>style.visibility</p:attrName>
                                        </p:attrNameLst>
                                      </p:cBhvr>
                                      <p:to>
                                        <p:strVal val="hidden"/>
                                      </p:to>
                                    </p:set>
                                  </p:childTnLst>
                                </p:cTn>
                              </p:par>
                              <p:par>
                                <p:cTn id="66" presetID="10" presetClass="exit" presetSubtype="0" fill="hold" nodeType="withEffect">
                                  <p:stCondLst>
                                    <p:cond delay="0"/>
                                  </p:stCondLst>
                                  <p:childTnLst>
                                    <p:animEffect transition="out" filter="fade">
                                      <p:cBhvr>
                                        <p:cTn id="67" dur="500"/>
                                        <p:tgtEl>
                                          <p:spTgt spid="153"/>
                                        </p:tgtEl>
                                      </p:cBhvr>
                                    </p:animEffect>
                                    <p:set>
                                      <p:cBhvr>
                                        <p:cTn id="68" dur="1" fill="hold">
                                          <p:stCondLst>
                                            <p:cond delay="499"/>
                                          </p:stCondLst>
                                        </p:cTn>
                                        <p:tgtEl>
                                          <p:spTgt spid="153"/>
                                        </p:tgtEl>
                                        <p:attrNameLst>
                                          <p:attrName>style.visibility</p:attrName>
                                        </p:attrNameLst>
                                      </p:cBhvr>
                                      <p:to>
                                        <p:strVal val="hidden"/>
                                      </p:to>
                                    </p:set>
                                  </p:childTnLst>
                                </p:cTn>
                              </p:par>
                              <p:par>
                                <p:cTn id="69" presetID="10" presetClass="exit" presetSubtype="0" fill="hold" nodeType="withEffect">
                                  <p:stCondLst>
                                    <p:cond delay="0"/>
                                  </p:stCondLst>
                                  <p:childTnLst>
                                    <p:animEffect transition="out" filter="fade">
                                      <p:cBhvr>
                                        <p:cTn id="70" dur="500"/>
                                        <p:tgtEl>
                                          <p:spTgt spid="154"/>
                                        </p:tgtEl>
                                      </p:cBhvr>
                                    </p:animEffect>
                                    <p:set>
                                      <p:cBhvr>
                                        <p:cTn id="71" dur="1" fill="hold">
                                          <p:stCondLst>
                                            <p:cond delay="499"/>
                                          </p:stCondLst>
                                        </p:cTn>
                                        <p:tgtEl>
                                          <p:spTgt spid="154"/>
                                        </p:tgtEl>
                                        <p:attrNameLst>
                                          <p:attrName>style.visibility</p:attrName>
                                        </p:attrNameLst>
                                      </p:cBhvr>
                                      <p:to>
                                        <p:strVal val="hidden"/>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nodeType="clickEffect">
                                  <p:stCondLst>
                                    <p:cond delay="0"/>
                                  </p:stCondLst>
                                  <p:childTnLst>
                                    <p:set>
                                      <p:cBhvr>
                                        <p:cTn id="75" dur="1" fill="hold">
                                          <p:stCondLst>
                                            <p:cond delay="0"/>
                                          </p:stCondLst>
                                        </p:cTn>
                                        <p:tgtEl>
                                          <p:spTgt spid="58"/>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64"/>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66"/>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82"/>
                                        </p:tgtEl>
                                        <p:attrNameLst>
                                          <p:attrName>style.visibility</p:attrName>
                                        </p:attrNameLst>
                                      </p:cBhvr>
                                      <p:to>
                                        <p:strVal val="visible"/>
                                      </p:to>
                                    </p:set>
                                  </p:childTnLst>
                                </p:cTn>
                              </p:par>
                              <p:par>
                                <p:cTn id="82" presetID="1" presetClass="entr" presetSubtype="0" fill="hold" nodeType="withEffect">
                                  <p:stCondLst>
                                    <p:cond delay="0"/>
                                  </p:stCondLst>
                                  <p:childTnLst>
                                    <p:set>
                                      <p:cBhvr>
                                        <p:cTn id="83" dur="1" fill="hold">
                                          <p:stCondLst>
                                            <p:cond delay="0"/>
                                          </p:stCondLst>
                                        </p:cTn>
                                        <p:tgtEl>
                                          <p:spTgt spid="114"/>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143"/>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91"/>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14" grpId="0"/>
      <p:bldP spid="14" grpId="1"/>
      <p:bldP spid="142" grpId="0" animBg="1"/>
      <p:bldP spid="142" grpId="1" animBg="1"/>
      <p:bldP spid="1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a:extLst>
              <a:ext uri="{FF2B5EF4-FFF2-40B4-BE49-F238E27FC236}">
                <a16:creationId xmlns:a16="http://schemas.microsoft.com/office/drawing/2014/main" id="{61FD415D-80A1-489F-8886-27A674561C35}"/>
              </a:ext>
            </a:extLst>
          </p:cNvPr>
          <p:cNvSpPr>
            <a:spLocks noGrp="1"/>
          </p:cNvSpPr>
          <p:nvPr>
            <p:ph type="title"/>
          </p:nvPr>
        </p:nvSpPr>
        <p:spPr>
          <a:xfrm>
            <a:off x="0" y="-1242"/>
            <a:ext cx="12192000" cy="662782"/>
          </a:xfrm>
        </p:spPr>
        <p:style>
          <a:lnRef idx="1">
            <a:schemeClr val="accent3"/>
          </a:lnRef>
          <a:fillRef idx="3">
            <a:schemeClr val="accent3"/>
          </a:fillRef>
          <a:effectRef idx="2">
            <a:schemeClr val="accent3"/>
          </a:effectRef>
          <a:fontRef idx="minor">
            <a:schemeClr val="lt1"/>
          </a:fontRef>
        </p:style>
        <p:txBody>
          <a:bodyPr>
            <a:normAutofit fontScale="90000"/>
          </a:bodyPr>
          <a:lstStyle/>
          <a:p>
            <a:pPr marL="2247900"/>
            <a:r>
              <a:rPr lang="en-GB" dirty="0"/>
              <a:t>The Problem: Preserving Individual Privacy</a:t>
            </a:r>
          </a:p>
        </p:txBody>
      </p:sp>
      <p:pic>
        <p:nvPicPr>
          <p:cNvPr id="26" name="Picture 25">
            <a:extLst>
              <a:ext uri="{FF2B5EF4-FFF2-40B4-BE49-F238E27FC236}">
                <a16:creationId xmlns:a16="http://schemas.microsoft.com/office/drawing/2014/main" id="{F2C09C4B-0D0A-4975-B281-91C4A6ED9F73}"/>
              </a:ext>
            </a:extLst>
          </p:cNvPr>
          <p:cNvPicPr>
            <a:picLocks noChangeAspect="1"/>
          </p:cNvPicPr>
          <p:nvPr/>
        </p:nvPicPr>
        <p:blipFill>
          <a:blip r:embed="rId3"/>
          <a:stretch>
            <a:fillRect/>
          </a:stretch>
        </p:blipFill>
        <p:spPr>
          <a:xfrm>
            <a:off x="196857" y="29669"/>
            <a:ext cx="623422" cy="551590"/>
          </a:xfrm>
          <a:prstGeom prst="rect">
            <a:avLst/>
          </a:prstGeom>
          <a:ln>
            <a:noFill/>
          </a:ln>
          <a:effectLst>
            <a:outerShdw blurRad="292100" dist="139700" dir="2700000" algn="tl" rotWithShape="0">
              <a:srgbClr val="333333">
                <a:alpha val="65000"/>
              </a:srgbClr>
            </a:outerShdw>
          </a:effectLst>
        </p:spPr>
      </p:pic>
      <p:sp>
        <p:nvSpPr>
          <p:cNvPr id="27" name="Rectangle 26">
            <a:extLst>
              <a:ext uri="{FF2B5EF4-FFF2-40B4-BE49-F238E27FC236}">
                <a16:creationId xmlns:a16="http://schemas.microsoft.com/office/drawing/2014/main" id="{76D883F7-5E70-43B7-808F-001D54AFD32E}"/>
              </a:ext>
            </a:extLst>
          </p:cNvPr>
          <p:cNvSpPr/>
          <p:nvPr/>
        </p:nvSpPr>
        <p:spPr>
          <a:xfrm>
            <a:off x="820279" y="-3516"/>
            <a:ext cx="1578282" cy="584775"/>
          </a:xfrm>
          <a:prstGeom prst="rect">
            <a:avLst/>
          </a:prstGeom>
        </p:spPr>
        <p:txBody>
          <a:bodyPr wrap="square">
            <a:spAutoFit/>
          </a:bodyPr>
          <a:lstStyle/>
          <a:p>
            <a:r>
              <a:rPr lang="fr-FR"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rPr>
              <a:t>PLOT</a:t>
            </a:r>
            <a:endParaRPr lang="en-GB"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endParaRPr>
          </a:p>
        </p:txBody>
      </p:sp>
      <p:pic>
        <p:nvPicPr>
          <p:cNvPr id="20" name="Picture 19">
            <a:extLst>
              <a:ext uri="{FF2B5EF4-FFF2-40B4-BE49-F238E27FC236}">
                <a16:creationId xmlns:a16="http://schemas.microsoft.com/office/drawing/2014/main" id="{7EFB2695-2491-49D9-BA16-D7D4C3BE787B}"/>
              </a:ext>
            </a:extLst>
          </p:cNvPr>
          <p:cNvPicPr>
            <a:picLocks noChangeAspect="1"/>
          </p:cNvPicPr>
          <p:nvPr/>
        </p:nvPicPr>
        <p:blipFill>
          <a:blip r:embed="rId3"/>
          <a:stretch>
            <a:fillRect/>
          </a:stretch>
        </p:blipFill>
        <p:spPr>
          <a:xfrm>
            <a:off x="1238712" y="4903191"/>
            <a:ext cx="1563974" cy="1383772"/>
          </a:xfrm>
          <a:prstGeom prst="rect">
            <a:avLst/>
          </a:prstGeom>
          <a:ln>
            <a:noFill/>
          </a:ln>
          <a:effectLst>
            <a:outerShdw blurRad="292100" dist="139700" dir="2700000" algn="tl" rotWithShape="0">
              <a:srgbClr val="333333">
                <a:alpha val="65000"/>
              </a:srgbClr>
            </a:outerShdw>
          </a:effectLst>
        </p:spPr>
      </p:pic>
      <p:sp>
        <p:nvSpPr>
          <p:cNvPr id="21" name="Rectangle 20">
            <a:extLst>
              <a:ext uri="{FF2B5EF4-FFF2-40B4-BE49-F238E27FC236}">
                <a16:creationId xmlns:a16="http://schemas.microsoft.com/office/drawing/2014/main" id="{FDE81173-663E-4FF8-AA62-ADAC0CCD2B36}"/>
              </a:ext>
            </a:extLst>
          </p:cNvPr>
          <p:cNvSpPr/>
          <p:nvPr/>
        </p:nvSpPr>
        <p:spPr>
          <a:xfrm>
            <a:off x="2807152" y="5187403"/>
            <a:ext cx="2098651" cy="1015663"/>
          </a:xfrm>
          <a:prstGeom prst="rect">
            <a:avLst/>
          </a:prstGeom>
        </p:spPr>
        <p:txBody>
          <a:bodyPr wrap="none">
            <a:spAutoFit/>
          </a:bodyPr>
          <a:lstStyle/>
          <a:p>
            <a:r>
              <a:rPr lang="fr-FR" sz="6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rPr>
              <a:t>PLOT</a:t>
            </a:r>
            <a:endParaRPr lang="en-GB" sz="6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endParaRPr>
          </a:p>
        </p:txBody>
      </p:sp>
      <p:sp>
        <p:nvSpPr>
          <p:cNvPr id="2" name="Arrow: Right 1">
            <a:extLst>
              <a:ext uri="{FF2B5EF4-FFF2-40B4-BE49-F238E27FC236}">
                <a16:creationId xmlns:a16="http://schemas.microsoft.com/office/drawing/2014/main" id="{FBF9F7D9-7E1D-4B0F-B0DE-0FA8463B70CE}"/>
              </a:ext>
            </a:extLst>
          </p:cNvPr>
          <p:cNvSpPr/>
          <p:nvPr/>
        </p:nvSpPr>
        <p:spPr>
          <a:xfrm>
            <a:off x="5005744" y="5611095"/>
            <a:ext cx="959370" cy="359764"/>
          </a:xfrm>
          <a:prstGeom prst="rightArrow">
            <a:avLst/>
          </a:prstGeom>
          <a:gradFill>
            <a:gsLst>
              <a:gs pos="0">
                <a:srgbClr val="AAAAAA">
                  <a:lumMod val="80000"/>
                  <a:lumOff val="20000"/>
                </a:srgbClr>
              </a:gs>
              <a:gs pos="30000">
                <a:srgbClr val="AAAAAA">
                  <a:lumMod val="100000"/>
                </a:srgbClr>
              </a:gs>
              <a:gs pos="100000">
                <a:srgbClr val="AAAAAA">
                  <a:lumMod val="79000"/>
                </a:srgbClr>
              </a:gs>
            </a:gsLs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GB" sz="2400">
              <a:solidFill>
                <a:schemeClr val="bg1"/>
              </a:solidFill>
            </a:endParaRPr>
          </a:p>
        </p:txBody>
      </p:sp>
      <p:sp>
        <p:nvSpPr>
          <p:cNvPr id="22" name="TextBox 21">
            <a:extLst>
              <a:ext uri="{FF2B5EF4-FFF2-40B4-BE49-F238E27FC236}">
                <a16:creationId xmlns:a16="http://schemas.microsoft.com/office/drawing/2014/main" id="{6AF6D3FE-65AA-4ED2-A674-3A9BAC4748F2}"/>
              </a:ext>
            </a:extLst>
          </p:cNvPr>
          <p:cNvSpPr txBox="1"/>
          <p:nvPr/>
        </p:nvSpPr>
        <p:spPr>
          <a:xfrm>
            <a:off x="6226888" y="5488381"/>
            <a:ext cx="5182293" cy="607989"/>
          </a:xfrm>
          <a:prstGeom prst="rect">
            <a:avLst/>
          </a:prstGeom>
          <a:gradFill>
            <a:gsLst>
              <a:gs pos="0">
                <a:srgbClr val="AAAAAA">
                  <a:lumMod val="80000"/>
                  <a:lumOff val="20000"/>
                </a:srgbClr>
              </a:gs>
              <a:gs pos="30000">
                <a:srgbClr val="AAAAAA">
                  <a:lumMod val="100000"/>
                </a:srgbClr>
              </a:gs>
              <a:gs pos="100000">
                <a:srgbClr val="AAAAAA">
                  <a:lumMod val="79000"/>
                </a:srgbClr>
              </a:gs>
            </a:gsLst>
          </a:gradFill>
          <a:ln/>
        </p:spPr>
        <p:style>
          <a:lnRef idx="1">
            <a:schemeClr val="dk1"/>
          </a:lnRef>
          <a:fillRef idx="2">
            <a:schemeClr val="dk1"/>
          </a:fillRef>
          <a:effectRef idx="1">
            <a:schemeClr val="dk1"/>
          </a:effectRef>
          <a:fontRef idx="minor">
            <a:schemeClr val="dk1"/>
          </a:fontRef>
        </p:style>
        <p:txBody>
          <a:bodyPr rtlCol="0" anchor="ctr"/>
          <a:lstStyle>
            <a:defPPr>
              <a:defRPr lang="fr-FR"/>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3200" dirty="0">
                <a:solidFill>
                  <a:schemeClr val="bg1"/>
                </a:solidFill>
              </a:rPr>
              <a:t>4 PRIVACY GUARDS</a:t>
            </a:r>
          </a:p>
        </p:txBody>
      </p:sp>
      <p:pic>
        <p:nvPicPr>
          <p:cNvPr id="3" name="Picture 2">
            <a:extLst>
              <a:ext uri="{FF2B5EF4-FFF2-40B4-BE49-F238E27FC236}">
                <a16:creationId xmlns:a16="http://schemas.microsoft.com/office/drawing/2014/main" id="{3781B297-F3EA-407D-8A13-9A191A4A33F6}"/>
              </a:ext>
            </a:extLst>
          </p:cNvPr>
          <p:cNvPicPr>
            <a:picLocks noChangeAspect="1"/>
          </p:cNvPicPr>
          <p:nvPr/>
        </p:nvPicPr>
        <p:blipFill>
          <a:blip r:embed="rId4"/>
          <a:stretch>
            <a:fillRect/>
          </a:stretch>
        </p:blipFill>
        <p:spPr>
          <a:xfrm>
            <a:off x="4146879" y="1462876"/>
            <a:ext cx="4460611" cy="3063606"/>
          </a:xfrm>
          <a:prstGeom prst="rect">
            <a:avLst/>
          </a:prstGeom>
        </p:spPr>
      </p:pic>
      <p:pic>
        <p:nvPicPr>
          <p:cNvPr id="1028" name="Picture 4" descr="Amazon.com: Pyramid America Big Brother is Watching You CCTV ...">
            <a:extLst>
              <a:ext uri="{FF2B5EF4-FFF2-40B4-BE49-F238E27FC236}">
                <a16:creationId xmlns:a16="http://schemas.microsoft.com/office/drawing/2014/main" id="{D35BB511-1F79-4C1E-9C23-E5C117C91B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98367" y="1360460"/>
            <a:ext cx="2286794"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ig Brother is tracking you: GPS and the 4th Amendment | Salon.com">
            <a:extLst>
              <a:ext uri="{FF2B5EF4-FFF2-40B4-BE49-F238E27FC236}">
                <a16:creationId xmlns:a16="http://schemas.microsoft.com/office/drawing/2014/main" id="{37EF366A-0D15-4C7E-9C36-12C6691B42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6901" y="1430129"/>
            <a:ext cx="3129101" cy="312910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Mass Surveillance Program - The Power Elite NSA Spying T-Shirt ...">
            <a:extLst>
              <a:ext uri="{FF2B5EF4-FFF2-40B4-BE49-F238E27FC236}">
                <a16:creationId xmlns:a16="http://schemas.microsoft.com/office/drawing/2014/main" id="{EF8ECFE3-19DE-44E5-8A2D-93BD94C3553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7654" t="20854" r="18148" b="20854"/>
          <a:stretch/>
        </p:blipFill>
        <p:spPr bwMode="auto">
          <a:xfrm>
            <a:off x="6096000" y="1760319"/>
            <a:ext cx="1917700" cy="23217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209975"/>
      </p:ext>
    </p:extLst>
  </p:cSld>
  <p:clrMapOvr>
    <a:masterClrMapping/>
  </p:clrMapOvr>
  <mc:AlternateContent xmlns:mc="http://schemas.openxmlformats.org/markup-compatibility/2006" xmlns:p14="http://schemas.microsoft.com/office/powerpoint/2010/main">
    <mc:Choice Requires="p14">
      <p:transition spd="slow" p14:dur="2000" advTm="126986"/>
    </mc:Choice>
    <mc:Fallback xmlns="">
      <p:transition spd="slow" advTm="126986"/>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2">
            <a:extLst>
              <a:ext uri="{FF2B5EF4-FFF2-40B4-BE49-F238E27FC236}">
                <a16:creationId xmlns:a16="http://schemas.microsoft.com/office/drawing/2014/main" id="{1198F266-3FF3-4713-ADCA-E6D54886CDF6}"/>
              </a:ext>
            </a:extLst>
          </p:cNvPr>
          <p:cNvGraphicFramePr>
            <a:graphicFrameLocks noGrp="1"/>
          </p:cNvGraphicFramePr>
          <p:nvPr/>
        </p:nvGraphicFramePr>
        <p:xfrm>
          <a:off x="667590" y="3020722"/>
          <a:ext cx="2654301" cy="1314430"/>
        </p:xfrm>
        <a:graphic>
          <a:graphicData uri="http://schemas.openxmlformats.org/drawingml/2006/table">
            <a:tbl>
              <a:tblPr firstRow="1" bandRow="1">
                <a:tableStyleId>{21E4AEA4-8DFA-4A89-87EB-49C32662AFE0}</a:tableStyleId>
              </a:tblPr>
              <a:tblGrid>
                <a:gridCol w="803276">
                  <a:extLst>
                    <a:ext uri="{9D8B030D-6E8A-4147-A177-3AD203B41FA5}">
                      <a16:colId xmlns:a16="http://schemas.microsoft.com/office/drawing/2014/main" val="2470414581"/>
                    </a:ext>
                  </a:extLst>
                </a:gridCol>
                <a:gridCol w="485775">
                  <a:extLst>
                    <a:ext uri="{9D8B030D-6E8A-4147-A177-3AD203B41FA5}">
                      <a16:colId xmlns:a16="http://schemas.microsoft.com/office/drawing/2014/main" val="4230416450"/>
                    </a:ext>
                  </a:extLst>
                </a:gridCol>
                <a:gridCol w="631825">
                  <a:extLst>
                    <a:ext uri="{9D8B030D-6E8A-4147-A177-3AD203B41FA5}">
                      <a16:colId xmlns:a16="http://schemas.microsoft.com/office/drawing/2014/main" val="2181787510"/>
                    </a:ext>
                  </a:extLst>
                </a:gridCol>
                <a:gridCol w="733425">
                  <a:extLst>
                    <a:ext uri="{9D8B030D-6E8A-4147-A177-3AD203B41FA5}">
                      <a16:colId xmlns:a16="http://schemas.microsoft.com/office/drawing/2014/main" val="3709263431"/>
                    </a:ext>
                  </a:extLst>
                </a:gridCol>
              </a:tblGrid>
              <a:tr h="262886">
                <a:tc>
                  <a:txBody>
                    <a:bodyPr/>
                    <a:lstStyle/>
                    <a:p>
                      <a:r>
                        <a:rPr lang="en-GB" sz="1000" dirty="0"/>
                        <a:t>Date</a:t>
                      </a:r>
                    </a:p>
                  </a:txBody>
                  <a:tcPr/>
                </a:tc>
                <a:tc>
                  <a:txBody>
                    <a:bodyPr/>
                    <a:lstStyle/>
                    <a:p>
                      <a:r>
                        <a:rPr lang="en-GB" sz="1000" dirty="0"/>
                        <a:t>Time</a:t>
                      </a:r>
                    </a:p>
                  </a:txBody>
                  <a:tcPr/>
                </a:tc>
                <a:tc>
                  <a:txBody>
                    <a:bodyPr/>
                    <a:lstStyle/>
                    <a:p>
                      <a:r>
                        <a:rPr lang="en-GB" sz="1000" dirty="0"/>
                        <a:t>Latitude</a:t>
                      </a:r>
                    </a:p>
                  </a:txBody>
                  <a:tcPr/>
                </a:tc>
                <a:tc>
                  <a:txBody>
                    <a:bodyPr/>
                    <a:lstStyle/>
                    <a:p>
                      <a:r>
                        <a:rPr lang="en-GB" sz="1000" dirty="0"/>
                        <a:t>Longitude</a:t>
                      </a:r>
                    </a:p>
                  </a:txBody>
                  <a:tcPr/>
                </a:tc>
                <a:extLst>
                  <a:ext uri="{0D108BD9-81ED-4DB2-BD59-A6C34878D82A}">
                    <a16:rowId xmlns:a16="http://schemas.microsoft.com/office/drawing/2014/main" val="748305819"/>
                  </a:ext>
                </a:extLst>
              </a:tr>
              <a:tr h="262886">
                <a:tc>
                  <a:txBody>
                    <a:bodyPr/>
                    <a:lstStyle/>
                    <a:p>
                      <a:r>
                        <a:rPr lang="en-GB" sz="1000" dirty="0"/>
                        <a:t>2020-04-20</a:t>
                      </a:r>
                    </a:p>
                  </a:txBody>
                  <a:tcPr/>
                </a:tc>
                <a:tc>
                  <a:txBody>
                    <a:bodyPr/>
                    <a:lstStyle/>
                    <a:p>
                      <a:r>
                        <a:rPr lang="en-GB" sz="1000" dirty="0"/>
                        <a:t>10:05</a:t>
                      </a:r>
                    </a:p>
                  </a:txBody>
                  <a:tcPr/>
                </a:tc>
                <a:tc>
                  <a:txBody>
                    <a:bodyPr/>
                    <a:lstStyle/>
                    <a:p>
                      <a:r>
                        <a:rPr lang="en-GB" sz="1000" dirty="0"/>
                        <a:t>37,4171</a:t>
                      </a:r>
                    </a:p>
                  </a:txBody>
                  <a:tcPr/>
                </a:tc>
                <a:tc>
                  <a:txBody>
                    <a:bodyPr/>
                    <a:lstStyle/>
                    <a:p>
                      <a:r>
                        <a:rPr lang="en-GB" sz="1000" dirty="0"/>
                        <a:t>-122,1130</a:t>
                      </a:r>
                    </a:p>
                  </a:txBody>
                  <a:tcPr/>
                </a:tc>
                <a:extLst>
                  <a:ext uri="{0D108BD9-81ED-4DB2-BD59-A6C34878D82A}">
                    <a16:rowId xmlns:a16="http://schemas.microsoft.com/office/drawing/2014/main" val="2453347003"/>
                  </a:ext>
                </a:extLst>
              </a:tr>
              <a:tr h="262886">
                <a:tc>
                  <a:txBody>
                    <a:bodyPr/>
                    <a:lstStyle/>
                    <a:p>
                      <a:r>
                        <a:rPr lang="en-GB" sz="1000" dirty="0"/>
                        <a:t>2020-04-20</a:t>
                      </a:r>
                    </a:p>
                  </a:txBody>
                  <a:tcPr/>
                </a:tc>
                <a:tc>
                  <a:txBody>
                    <a:bodyPr/>
                    <a:lstStyle/>
                    <a:p>
                      <a:r>
                        <a:rPr lang="en-GB" sz="1000" dirty="0"/>
                        <a:t>10:10</a:t>
                      </a:r>
                    </a:p>
                  </a:txBody>
                  <a:tcPr/>
                </a:tc>
                <a:tc>
                  <a:txBody>
                    <a:bodyPr/>
                    <a:lstStyle/>
                    <a:p>
                      <a:r>
                        <a:rPr lang="en-GB" sz="1000" dirty="0"/>
                        <a:t>37,7256</a:t>
                      </a:r>
                    </a:p>
                  </a:txBody>
                  <a:tcPr/>
                </a:tc>
                <a:tc>
                  <a:txBody>
                    <a:bodyPr/>
                    <a:lstStyle/>
                    <a:p>
                      <a:r>
                        <a:rPr lang="en-GB" sz="1000" dirty="0"/>
                        <a:t>-122,1280</a:t>
                      </a:r>
                    </a:p>
                  </a:txBody>
                  <a:tcPr/>
                </a:tc>
                <a:extLst>
                  <a:ext uri="{0D108BD9-81ED-4DB2-BD59-A6C34878D82A}">
                    <a16:rowId xmlns:a16="http://schemas.microsoft.com/office/drawing/2014/main" val="462451204"/>
                  </a:ext>
                </a:extLst>
              </a:tr>
              <a:tr h="262886">
                <a:tc>
                  <a:txBody>
                    <a:bodyPr/>
                    <a:lstStyle/>
                    <a:p>
                      <a:r>
                        <a:rPr lang="en-GB" sz="1000" dirty="0"/>
                        <a:t>2020-04-20</a:t>
                      </a:r>
                    </a:p>
                  </a:txBody>
                  <a:tcPr/>
                </a:tc>
                <a:tc>
                  <a:txBody>
                    <a:bodyPr/>
                    <a:lstStyle/>
                    <a:p>
                      <a:r>
                        <a:rPr lang="en-GB" sz="1000" dirty="0"/>
                        <a:t>10:15</a:t>
                      </a:r>
                    </a:p>
                  </a:txBody>
                  <a:tcPr/>
                </a:tc>
                <a:tc>
                  <a:txBody>
                    <a:bodyPr/>
                    <a:lstStyle/>
                    <a:p>
                      <a:r>
                        <a:rPr lang="en-GB" sz="1000" dirty="0"/>
                        <a:t>37,4258</a:t>
                      </a:r>
                    </a:p>
                  </a:txBody>
                  <a:tcPr/>
                </a:tc>
                <a:tc>
                  <a:txBody>
                    <a:bodyPr/>
                    <a:lstStyle/>
                    <a:p>
                      <a:r>
                        <a:rPr lang="en-GB" sz="1000" dirty="0"/>
                        <a:t>-122,1470</a:t>
                      </a:r>
                    </a:p>
                  </a:txBody>
                  <a:tcPr/>
                </a:tc>
                <a:extLst>
                  <a:ext uri="{0D108BD9-81ED-4DB2-BD59-A6C34878D82A}">
                    <a16:rowId xmlns:a16="http://schemas.microsoft.com/office/drawing/2014/main" val="3785654218"/>
                  </a:ext>
                </a:extLst>
              </a:tr>
              <a:tr h="262886">
                <a:tc>
                  <a:txBody>
                    <a:bodyPr/>
                    <a:lstStyle/>
                    <a:p>
                      <a:r>
                        <a:rPr lang="en-GB" sz="1000" dirty="0"/>
                        <a:t>….</a:t>
                      </a:r>
                    </a:p>
                  </a:txBody>
                  <a:tcPr/>
                </a:tc>
                <a:tc>
                  <a:txBody>
                    <a:bodyPr/>
                    <a:lstStyle/>
                    <a:p>
                      <a:r>
                        <a:rPr lang="en-GB" sz="1000" dirty="0"/>
                        <a:t>….</a:t>
                      </a:r>
                    </a:p>
                  </a:txBody>
                  <a:tcPr/>
                </a:tc>
                <a:tc>
                  <a:txBody>
                    <a:bodyPr/>
                    <a:lstStyle/>
                    <a:p>
                      <a:r>
                        <a:rPr lang="en-GB" sz="1000" dirty="0"/>
                        <a:t>….</a:t>
                      </a:r>
                    </a:p>
                  </a:txBody>
                  <a:tcPr/>
                </a:tc>
                <a:tc>
                  <a:txBody>
                    <a:bodyPr/>
                    <a:lstStyle/>
                    <a:p>
                      <a:r>
                        <a:rPr lang="en-GB" sz="1000" dirty="0"/>
                        <a:t>….</a:t>
                      </a:r>
                    </a:p>
                  </a:txBody>
                  <a:tcPr/>
                </a:tc>
                <a:extLst>
                  <a:ext uri="{0D108BD9-81ED-4DB2-BD59-A6C34878D82A}">
                    <a16:rowId xmlns:a16="http://schemas.microsoft.com/office/drawing/2014/main" val="618431563"/>
                  </a:ext>
                </a:extLst>
              </a:tr>
            </a:tbl>
          </a:graphicData>
        </a:graphic>
      </p:graphicFrame>
      <p:sp>
        <p:nvSpPr>
          <p:cNvPr id="5" name="TextBox 4">
            <a:extLst>
              <a:ext uri="{FF2B5EF4-FFF2-40B4-BE49-F238E27FC236}">
                <a16:creationId xmlns:a16="http://schemas.microsoft.com/office/drawing/2014/main" id="{1C8376DB-7C6C-4636-AF52-8E03052F01FA}"/>
              </a:ext>
            </a:extLst>
          </p:cNvPr>
          <p:cNvSpPr txBox="1"/>
          <p:nvPr/>
        </p:nvSpPr>
        <p:spPr>
          <a:xfrm>
            <a:off x="953808" y="2651390"/>
            <a:ext cx="2081864" cy="369332"/>
          </a:xfrm>
          <a:prstGeom prst="rect">
            <a:avLst/>
          </a:prstGeom>
          <a:noFill/>
        </p:spPr>
        <p:txBody>
          <a:bodyPr wrap="square" rtlCol="0">
            <a:spAutoFit/>
          </a:bodyPr>
          <a:lstStyle/>
          <a:p>
            <a:pPr algn="ctr"/>
            <a:r>
              <a:rPr lang="en-GB" dirty="0"/>
              <a:t>Locations record</a:t>
            </a:r>
          </a:p>
        </p:txBody>
      </p:sp>
      <p:graphicFrame>
        <p:nvGraphicFramePr>
          <p:cNvPr id="6" name="Table 12">
            <a:extLst>
              <a:ext uri="{FF2B5EF4-FFF2-40B4-BE49-F238E27FC236}">
                <a16:creationId xmlns:a16="http://schemas.microsoft.com/office/drawing/2014/main" id="{3252EE72-4718-4B16-B244-0D75A6B60B38}"/>
              </a:ext>
            </a:extLst>
          </p:cNvPr>
          <p:cNvGraphicFramePr>
            <a:graphicFrameLocks noGrp="1"/>
          </p:cNvGraphicFramePr>
          <p:nvPr/>
        </p:nvGraphicFramePr>
        <p:xfrm>
          <a:off x="5276849" y="3020722"/>
          <a:ext cx="2654301" cy="1314430"/>
        </p:xfrm>
        <a:graphic>
          <a:graphicData uri="http://schemas.openxmlformats.org/drawingml/2006/table">
            <a:tbl>
              <a:tblPr firstRow="1" bandRow="1">
                <a:tableStyleId>{21E4AEA4-8DFA-4A89-87EB-49C32662AFE0}</a:tableStyleId>
              </a:tblPr>
              <a:tblGrid>
                <a:gridCol w="803276">
                  <a:extLst>
                    <a:ext uri="{9D8B030D-6E8A-4147-A177-3AD203B41FA5}">
                      <a16:colId xmlns:a16="http://schemas.microsoft.com/office/drawing/2014/main" val="2470414581"/>
                    </a:ext>
                  </a:extLst>
                </a:gridCol>
                <a:gridCol w="485775">
                  <a:extLst>
                    <a:ext uri="{9D8B030D-6E8A-4147-A177-3AD203B41FA5}">
                      <a16:colId xmlns:a16="http://schemas.microsoft.com/office/drawing/2014/main" val="4230416450"/>
                    </a:ext>
                  </a:extLst>
                </a:gridCol>
                <a:gridCol w="631825">
                  <a:extLst>
                    <a:ext uri="{9D8B030D-6E8A-4147-A177-3AD203B41FA5}">
                      <a16:colId xmlns:a16="http://schemas.microsoft.com/office/drawing/2014/main" val="2181787510"/>
                    </a:ext>
                  </a:extLst>
                </a:gridCol>
                <a:gridCol w="733425">
                  <a:extLst>
                    <a:ext uri="{9D8B030D-6E8A-4147-A177-3AD203B41FA5}">
                      <a16:colId xmlns:a16="http://schemas.microsoft.com/office/drawing/2014/main" val="3709263431"/>
                    </a:ext>
                  </a:extLst>
                </a:gridCol>
              </a:tblGrid>
              <a:tr h="262886">
                <a:tc>
                  <a:txBody>
                    <a:bodyPr/>
                    <a:lstStyle/>
                    <a:p>
                      <a:r>
                        <a:rPr lang="en-GB" sz="1000" dirty="0"/>
                        <a:t>Date</a:t>
                      </a:r>
                    </a:p>
                  </a:txBody>
                  <a:tcPr/>
                </a:tc>
                <a:tc>
                  <a:txBody>
                    <a:bodyPr/>
                    <a:lstStyle/>
                    <a:p>
                      <a:r>
                        <a:rPr lang="en-GB" sz="1000" dirty="0"/>
                        <a:t>Time</a:t>
                      </a:r>
                    </a:p>
                  </a:txBody>
                  <a:tcPr/>
                </a:tc>
                <a:tc>
                  <a:txBody>
                    <a:bodyPr/>
                    <a:lstStyle/>
                    <a:p>
                      <a:r>
                        <a:rPr lang="en-GB" sz="1000" dirty="0"/>
                        <a:t>Latitude</a:t>
                      </a:r>
                    </a:p>
                  </a:txBody>
                  <a:tcPr/>
                </a:tc>
                <a:tc>
                  <a:txBody>
                    <a:bodyPr/>
                    <a:lstStyle/>
                    <a:p>
                      <a:r>
                        <a:rPr lang="en-GB" sz="1000" dirty="0"/>
                        <a:t>Longitude</a:t>
                      </a:r>
                    </a:p>
                  </a:txBody>
                  <a:tcPr/>
                </a:tc>
                <a:extLst>
                  <a:ext uri="{0D108BD9-81ED-4DB2-BD59-A6C34878D82A}">
                    <a16:rowId xmlns:a16="http://schemas.microsoft.com/office/drawing/2014/main" val="748305819"/>
                  </a:ext>
                </a:extLst>
              </a:tr>
              <a:tr h="262886">
                <a:tc>
                  <a:txBody>
                    <a:bodyPr/>
                    <a:lstStyle/>
                    <a:p>
                      <a:r>
                        <a:rPr lang="en-GB" sz="1000" dirty="0"/>
                        <a:t>2020-04-20</a:t>
                      </a:r>
                    </a:p>
                  </a:txBody>
                  <a:tcPr/>
                </a:tc>
                <a:tc>
                  <a:txBody>
                    <a:bodyPr/>
                    <a:lstStyle/>
                    <a:p>
                      <a:r>
                        <a:rPr lang="en-GB" sz="1000" dirty="0"/>
                        <a:t>10:05</a:t>
                      </a:r>
                    </a:p>
                  </a:txBody>
                  <a:tcPr/>
                </a:tc>
                <a:tc>
                  <a:txBody>
                    <a:bodyPr/>
                    <a:lstStyle/>
                    <a:p>
                      <a:r>
                        <a:rPr lang="en-GB" sz="1000" dirty="0"/>
                        <a:t>37,4171</a:t>
                      </a:r>
                    </a:p>
                  </a:txBody>
                  <a:tcPr/>
                </a:tc>
                <a:tc>
                  <a:txBody>
                    <a:bodyPr/>
                    <a:lstStyle/>
                    <a:p>
                      <a:r>
                        <a:rPr lang="en-GB" sz="1000" dirty="0"/>
                        <a:t>-122,1130</a:t>
                      </a:r>
                    </a:p>
                  </a:txBody>
                  <a:tcPr/>
                </a:tc>
                <a:extLst>
                  <a:ext uri="{0D108BD9-81ED-4DB2-BD59-A6C34878D82A}">
                    <a16:rowId xmlns:a16="http://schemas.microsoft.com/office/drawing/2014/main" val="2453347003"/>
                  </a:ext>
                </a:extLst>
              </a:tr>
              <a:tr h="262886">
                <a:tc>
                  <a:txBody>
                    <a:bodyPr/>
                    <a:lstStyle/>
                    <a:p>
                      <a:r>
                        <a:rPr lang="en-GB" sz="1000" strike="sngStrike" dirty="0"/>
                        <a:t>2020-04-20</a:t>
                      </a:r>
                    </a:p>
                  </a:txBody>
                  <a:tcPr/>
                </a:tc>
                <a:tc>
                  <a:txBody>
                    <a:bodyPr/>
                    <a:lstStyle/>
                    <a:p>
                      <a:r>
                        <a:rPr lang="en-GB" sz="1000" strike="sngStrike" dirty="0"/>
                        <a:t>10:10</a:t>
                      </a:r>
                    </a:p>
                  </a:txBody>
                  <a:tcPr/>
                </a:tc>
                <a:tc>
                  <a:txBody>
                    <a:bodyPr/>
                    <a:lstStyle/>
                    <a:p>
                      <a:r>
                        <a:rPr lang="en-GB" sz="1000" strike="sngStrike" dirty="0"/>
                        <a:t>37,7256</a:t>
                      </a:r>
                    </a:p>
                  </a:txBody>
                  <a:tcPr/>
                </a:tc>
                <a:tc>
                  <a:txBody>
                    <a:bodyPr/>
                    <a:lstStyle/>
                    <a:p>
                      <a:r>
                        <a:rPr lang="en-GB" sz="1000" strike="sngStrike" dirty="0"/>
                        <a:t>-122,1280</a:t>
                      </a:r>
                    </a:p>
                  </a:txBody>
                  <a:tcPr/>
                </a:tc>
                <a:extLst>
                  <a:ext uri="{0D108BD9-81ED-4DB2-BD59-A6C34878D82A}">
                    <a16:rowId xmlns:a16="http://schemas.microsoft.com/office/drawing/2014/main" val="462451204"/>
                  </a:ext>
                </a:extLst>
              </a:tr>
              <a:tr h="262886">
                <a:tc>
                  <a:txBody>
                    <a:bodyPr/>
                    <a:lstStyle/>
                    <a:p>
                      <a:r>
                        <a:rPr lang="en-GB" sz="1000" dirty="0"/>
                        <a:t>2020-04-20</a:t>
                      </a:r>
                    </a:p>
                  </a:txBody>
                  <a:tcPr/>
                </a:tc>
                <a:tc>
                  <a:txBody>
                    <a:bodyPr/>
                    <a:lstStyle/>
                    <a:p>
                      <a:r>
                        <a:rPr lang="en-GB" sz="1000" dirty="0"/>
                        <a:t>10:15</a:t>
                      </a:r>
                    </a:p>
                  </a:txBody>
                  <a:tcPr/>
                </a:tc>
                <a:tc>
                  <a:txBody>
                    <a:bodyPr/>
                    <a:lstStyle/>
                    <a:p>
                      <a:r>
                        <a:rPr lang="en-GB" sz="1000" dirty="0"/>
                        <a:t>37,4258</a:t>
                      </a:r>
                    </a:p>
                  </a:txBody>
                  <a:tcPr/>
                </a:tc>
                <a:tc>
                  <a:txBody>
                    <a:bodyPr/>
                    <a:lstStyle/>
                    <a:p>
                      <a:r>
                        <a:rPr lang="en-GB" sz="1000" dirty="0"/>
                        <a:t>-122,1470</a:t>
                      </a:r>
                    </a:p>
                  </a:txBody>
                  <a:tcPr/>
                </a:tc>
                <a:extLst>
                  <a:ext uri="{0D108BD9-81ED-4DB2-BD59-A6C34878D82A}">
                    <a16:rowId xmlns:a16="http://schemas.microsoft.com/office/drawing/2014/main" val="3785654218"/>
                  </a:ext>
                </a:extLst>
              </a:tr>
              <a:tr h="262886">
                <a:tc>
                  <a:txBody>
                    <a:bodyPr/>
                    <a:lstStyle/>
                    <a:p>
                      <a:r>
                        <a:rPr lang="en-GB" sz="1000" dirty="0"/>
                        <a:t>….</a:t>
                      </a:r>
                    </a:p>
                  </a:txBody>
                  <a:tcPr/>
                </a:tc>
                <a:tc>
                  <a:txBody>
                    <a:bodyPr/>
                    <a:lstStyle/>
                    <a:p>
                      <a:r>
                        <a:rPr lang="en-GB" sz="1000" dirty="0"/>
                        <a:t>….</a:t>
                      </a:r>
                    </a:p>
                  </a:txBody>
                  <a:tcPr/>
                </a:tc>
                <a:tc>
                  <a:txBody>
                    <a:bodyPr/>
                    <a:lstStyle/>
                    <a:p>
                      <a:r>
                        <a:rPr lang="en-GB" sz="1000" dirty="0"/>
                        <a:t>….</a:t>
                      </a:r>
                    </a:p>
                  </a:txBody>
                  <a:tcPr/>
                </a:tc>
                <a:tc>
                  <a:txBody>
                    <a:bodyPr/>
                    <a:lstStyle/>
                    <a:p>
                      <a:r>
                        <a:rPr lang="en-GB" sz="1000" dirty="0"/>
                        <a:t>….</a:t>
                      </a:r>
                    </a:p>
                  </a:txBody>
                  <a:tcPr/>
                </a:tc>
                <a:extLst>
                  <a:ext uri="{0D108BD9-81ED-4DB2-BD59-A6C34878D82A}">
                    <a16:rowId xmlns:a16="http://schemas.microsoft.com/office/drawing/2014/main" val="618431563"/>
                  </a:ext>
                </a:extLst>
              </a:tr>
            </a:tbl>
          </a:graphicData>
        </a:graphic>
      </p:graphicFrame>
      <p:sp>
        <p:nvSpPr>
          <p:cNvPr id="7" name="Multiplication Sign 6">
            <a:extLst>
              <a:ext uri="{FF2B5EF4-FFF2-40B4-BE49-F238E27FC236}">
                <a16:creationId xmlns:a16="http://schemas.microsoft.com/office/drawing/2014/main" id="{0BF3BFEA-FC61-404E-8106-AEC6D00983FD}"/>
              </a:ext>
            </a:extLst>
          </p:cNvPr>
          <p:cNvSpPr/>
          <p:nvPr/>
        </p:nvSpPr>
        <p:spPr>
          <a:xfrm>
            <a:off x="5127624" y="3459801"/>
            <a:ext cx="2952750" cy="436272"/>
          </a:xfrm>
          <a:prstGeom prst="mathMultiply">
            <a:avLst>
              <a:gd name="adj1" fmla="val 6332"/>
            </a:avLst>
          </a:prstGeom>
          <a:noFill/>
          <a:ln w="57150">
            <a:solidFill>
              <a:srgbClr val="1C8A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Arrow: Right 7">
            <a:extLst>
              <a:ext uri="{FF2B5EF4-FFF2-40B4-BE49-F238E27FC236}">
                <a16:creationId xmlns:a16="http://schemas.microsoft.com/office/drawing/2014/main" id="{2BE79AD4-F4A5-4230-A0BF-576128DFF4F5}"/>
              </a:ext>
            </a:extLst>
          </p:cNvPr>
          <p:cNvSpPr/>
          <p:nvPr/>
        </p:nvSpPr>
        <p:spPr>
          <a:xfrm>
            <a:off x="3815651" y="3248025"/>
            <a:ext cx="1057973" cy="648048"/>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9" name="TextBox 8">
            <a:extLst>
              <a:ext uri="{FF2B5EF4-FFF2-40B4-BE49-F238E27FC236}">
                <a16:creationId xmlns:a16="http://schemas.microsoft.com/office/drawing/2014/main" id="{2C67EF0A-BED0-417A-83BA-23AE558084AB}"/>
              </a:ext>
            </a:extLst>
          </p:cNvPr>
          <p:cNvSpPr txBox="1"/>
          <p:nvPr/>
        </p:nvSpPr>
        <p:spPr>
          <a:xfrm>
            <a:off x="413590" y="1089778"/>
            <a:ext cx="3148061" cy="369332"/>
          </a:xfrm>
          <a:prstGeom prst="rect">
            <a:avLst/>
          </a:prstGeom>
          <a:gradFill>
            <a:gsLst>
              <a:gs pos="0">
                <a:srgbClr val="AAAAAA">
                  <a:lumMod val="80000"/>
                  <a:lumOff val="20000"/>
                </a:srgbClr>
              </a:gs>
              <a:gs pos="30000">
                <a:srgbClr val="AAAAAA">
                  <a:lumMod val="100000"/>
                </a:srgbClr>
              </a:gs>
              <a:gs pos="100000">
                <a:srgbClr val="AAAAAA">
                  <a:lumMod val="79000"/>
                </a:srgbClr>
              </a:gs>
            </a:gsLst>
          </a:gradFill>
          <a:ln/>
        </p:spPr>
        <p:style>
          <a:lnRef idx="1">
            <a:schemeClr val="dk1"/>
          </a:lnRef>
          <a:fillRef idx="2">
            <a:schemeClr val="dk1"/>
          </a:fillRef>
          <a:effectRef idx="1">
            <a:schemeClr val="dk1"/>
          </a:effectRef>
          <a:fontRef idx="minor">
            <a:schemeClr val="dk1"/>
          </a:fontRef>
        </p:style>
        <p:txBody>
          <a:bodyPr rtlCol="0" anchor="ctr"/>
          <a:lstStyle>
            <a:defPPr>
              <a:defRPr lang="fr-FR"/>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2400" dirty="0">
                <a:solidFill>
                  <a:schemeClr val="bg1"/>
                </a:solidFill>
              </a:rPr>
              <a:t>1. LOCATIONS FILTER</a:t>
            </a:r>
          </a:p>
        </p:txBody>
      </p:sp>
      <p:sp>
        <p:nvSpPr>
          <p:cNvPr id="10" name="TextBox 9">
            <a:extLst>
              <a:ext uri="{FF2B5EF4-FFF2-40B4-BE49-F238E27FC236}">
                <a16:creationId xmlns:a16="http://schemas.microsoft.com/office/drawing/2014/main" id="{678387B7-7C2C-43F3-8135-7E9DAADBC271}"/>
              </a:ext>
            </a:extLst>
          </p:cNvPr>
          <p:cNvSpPr txBox="1"/>
          <p:nvPr/>
        </p:nvSpPr>
        <p:spPr>
          <a:xfrm>
            <a:off x="5258266" y="2651390"/>
            <a:ext cx="2654301" cy="369332"/>
          </a:xfrm>
          <a:prstGeom prst="rect">
            <a:avLst/>
          </a:prstGeom>
          <a:noFill/>
        </p:spPr>
        <p:txBody>
          <a:bodyPr wrap="square" rtlCol="0">
            <a:spAutoFit/>
          </a:bodyPr>
          <a:lstStyle/>
          <a:p>
            <a:pPr algn="ctr"/>
            <a:r>
              <a:rPr lang="en-GB" dirty="0"/>
              <a:t>Filtered Locations record</a:t>
            </a:r>
          </a:p>
        </p:txBody>
      </p:sp>
      <p:grpSp>
        <p:nvGrpSpPr>
          <p:cNvPr id="19" name="Group 18">
            <a:extLst>
              <a:ext uri="{FF2B5EF4-FFF2-40B4-BE49-F238E27FC236}">
                <a16:creationId xmlns:a16="http://schemas.microsoft.com/office/drawing/2014/main" id="{3F90F0F6-C0DD-48F2-9215-0CA865301CFF}"/>
              </a:ext>
            </a:extLst>
          </p:cNvPr>
          <p:cNvGrpSpPr/>
          <p:nvPr/>
        </p:nvGrpSpPr>
        <p:grpSpPr>
          <a:xfrm>
            <a:off x="3563190" y="1436146"/>
            <a:ext cx="1609322" cy="1552329"/>
            <a:chOff x="1557111" y="2539735"/>
            <a:chExt cx="1609322" cy="1552329"/>
          </a:xfrm>
        </p:grpSpPr>
        <p:pic>
          <p:nvPicPr>
            <p:cNvPr id="17" name="Picture 16">
              <a:extLst>
                <a:ext uri="{FF2B5EF4-FFF2-40B4-BE49-F238E27FC236}">
                  <a16:creationId xmlns:a16="http://schemas.microsoft.com/office/drawing/2014/main" id="{1B836910-E20F-426D-8D6D-5EBD0FB08A23}"/>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b="7611"/>
            <a:stretch/>
          </p:blipFill>
          <p:spPr>
            <a:xfrm>
              <a:off x="2071589" y="2752725"/>
              <a:ext cx="373161" cy="606272"/>
            </a:xfrm>
            <a:prstGeom prst="rect">
              <a:avLst/>
            </a:prstGeom>
          </p:spPr>
        </p:pic>
        <p:sp>
          <p:nvSpPr>
            <p:cNvPr id="18" name="Oval 17">
              <a:extLst>
                <a:ext uri="{FF2B5EF4-FFF2-40B4-BE49-F238E27FC236}">
                  <a16:creationId xmlns:a16="http://schemas.microsoft.com/office/drawing/2014/main" id="{579CAE70-170D-40EB-8F2D-3837A3983E21}"/>
                </a:ext>
              </a:extLst>
            </p:cNvPr>
            <p:cNvSpPr/>
            <p:nvPr/>
          </p:nvSpPr>
          <p:spPr>
            <a:xfrm rot="1478725">
              <a:off x="2200175" y="3113419"/>
              <a:ext cx="590965" cy="1912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0F803C3E-24EC-4B0D-B06F-025B588DD8D7}"/>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6"/>
                </a:ext>
              </a:extLst>
            </a:blip>
            <a:srcRect l="33381" r="32814" b="13544"/>
            <a:stretch/>
          </p:blipFill>
          <p:spPr>
            <a:xfrm>
              <a:off x="1557111" y="2539735"/>
              <a:ext cx="1609322" cy="1552329"/>
            </a:xfrm>
            <a:prstGeom prst="rect">
              <a:avLst/>
            </a:prstGeom>
          </p:spPr>
        </p:pic>
      </p:grpSp>
      <p:sp>
        <p:nvSpPr>
          <p:cNvPr id="25" name="Title 1">
            <a:extLst>
              <a:ext uri="{FF2B5EF4-FFF2-40B4-BE49-F238E27FC236}">
                <a16:creationId xmlns:a16="http://schemas.microsoft.com/office/drawing/2014/main" id="{61FD415D-80A1-489F-8886-27A674561C35}"/>
              </a:ext>
            </a:extLst>
          </p:cNvPr>
          <p:cNvSpPr>
            <a:spLocks noGrp="1"/>
          </p:cNvSpPr>
          <p:nvPr>
            <p:ph type="title"/>
          </p:nvPr>
        </p:nvSpPr>
        <p:spPr>
          <a:xfrm>
            <a:off x="0" y="-1242"/>
            <a:ext cx="12192000" cy="662782"/>
          </a:xfrm>
        </p:spPr>
        <p:style>
          <a:lnRef idx="1">
            <a:schemeClr val="accent3"/>
          </a:lnRef>
          <a:fillRef idx="3">
            <a:schemeClr val="accent3"/>
          </a:fillRef>
          <a:effectRef idx="2">
            <a:schemeClr val="accent3"/>
          </a:effectRef>
          <a:fontRef idx="minor">
            <a:schemeClr val="lt1"/>
          </a:fontRef>
        </p:style>
        <p:txBody>
          <a:bodyPr>
            <a:normAutofit fontScale="90000"/>
          </a:bodyPr>
          <a:lstStyle/>
          <a:p>
            <a:pPr marL="2247900"/>
            <a:r>
              <a:rPr lang="en-GB" dirty="0"/>
              <a:t>Privacy Guard #1</a:t>
            </a:r>
          </a:p>
        </p:txBody>
      </p:sp>
      <p:pic>
        <p:nvPicPr>
          <p:cNvPr id="26" name="Picture 25">
            <a:extLst>
              <a:ext uri="{FF2B5EF4-FFF2-40B4-BE49-F238E27FC236}">
                <a16:creationId xmlns:a16="http://schemas.microsoft.com/office/drawing/2014/main" id="{F2C09C4B-0D0A-4975-B281-91C4A6ED9F73}"/>
              </a:ext>
            </a:extLst>
          </p:cNvPr>
          <p:cNvPicPr>
            <a:picLocks noChangeAspect="1"/>
          </p:cNvPicPr>
          <p:nvPr/>
        </p:nvPicPr>
        <p:blipFill>
          <a:blip r:embed="rId7"/>
          <a:stretch>
            <a:fillRect/>
          </a:stretch>
        </p:blipFill>
        <p:spPr>
          <a:xfrm>
            <a:off x="196857" y="29669"/>
            <a:ext cx="623422" cy="551590"/>
          </a:xfrm>
          <a:prstGeom prst="rect">
            <a:avLst/>
          </a:prstGeom>
          <a:ln>
            <a:noFill/>
          </a:ln>
          <a:effectLst>
            <a:outerShdw blurRad="292100" dist="139700" dir="2700000" algn="tl" rotWithShape="0">
              <a:srgbClr val="333333">
                <a:alpha val="65000"/>
              </a:srgbClr>
            </a:outerShdw>
          </a:effectLst>
        </p:spPr>
      </p:pic>
      <p:sp>
        <p:nvSpPr>
          <p:cNvPr id="27" name="Rectangle 26">
            <a:extLst>
              <a:ext uri="{FF2B5EF4-FFF2-40B4-BE49-F238E27FC236}">
                <a16:creationId xmlns:a16="http://schemas.microsoft.com/office/drawing/2014/main" id="{76D883F7-5E70-43B7-808F-001D54AFD32E}"/>
              </a:ext>
            </a:extLst>
          </p:cNvPr>
          <p:cNvSpPr/>
          <p:nvPr/>
        </p:nvSpPr>
        <p:spPr>
          <a:xfrm>
            <a:off x="820279" y="-3516"/>
            <a:ext cx="1578282" cy="584775"/>
          </a:xfrm>
          <a:prstGeom prst="rect">
            <a:avLst/>
          </a:prstGeom>
        </p:spPr>
        <p:txBody>
          <a:bodyPr wrap="square">
            <a:spAutoFit/>
          </a:bodyPr>
          <a:lstStyle/>
          <a:p>
            <a:r>
              <a:rPr lang="fr-FR"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rPr>
              <a:t>PLOT</a:t>
            </a:r>
            <a:endParaRPr lang="en-GB"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endParaRPr>
          </a:p>
        </p:txBody>
      </p:sp>
      <p:sp>
        <p:nvSpPr>
          <p:cNvPr id="2" name="Oval 1">
            <a:extLst>
              <a:ext uri="{FF2B5EF4-FFF2-40B4-BE49-F238E27FC236}">
                <a16:creationId xmlns:a16="http://schemas.microsoft.com/office/drawing/2014/main" id="{D81E644D-3A78-4843-8963-0C2D7205A1C3}"/>
              </a:ext>
            </a:extLst>
          </p:cNvPr>
          <p:cNvSpPr/>
          <p:nvPr/>
        </p:nvSpPr>
        <p:spPr>
          <a:xfrm>
            <a:off x="1949450" y="3524249"/>
            <a:ext cx="1372441" cy="304883"/>
          </a:xfrm>
          <a:prstGeom prst="ellipse">
            <a:avLst/>
          </a:prstGeom>
          <a:noFill/>
          <a:ln w="57150">
            <a:solidFill>
              <a:srgbClr val="1C8AD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a:extLst>
              <a:ext uri="{FF2B5EF4-FFF2-40B4-BE49-F238E27FC236}">
                <a16:creationId xmlns:a16="http://schemas.microsoft.com/office/drawing/2014/main" id="{84869340-F9EE-40FB-8010-99C8BA808451}"/>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2641788" y="1829268"/>
            <a:ext cx="787768" cy="787768"/>
          </a:xfrm>
          <a:prstGeom prst="rect">
            <a:avLst/>
          </a:prstGeom>
        </p:spPr>
      </p:pic>
      <p:cxnSp>
        <p:nvCxnSpPr>
          <p:cNvPr id="13" name="Straight Connector 12">
            <a:extLst>
              <a:ext uri="{FF2B5EF4-FFF2-40B4-BE49-F238E27FC236}">
                <a16:creationId xmlns:a16="http://schemas.microsoft.com/office/drawing/2014/main" id="{60A69C08-F082-4DC5-94F5-12E854A12A55}"/>
              </a:ext>
            </a:extLst>
          </p:cNvPr>
          <p:cNvCxnSpPr>
            <a:cxnSpLocks/>
            <a:stCxn id="11" idx="2"/>
            <a:endCxn id="2" idx="0"/>
          </p:cNvCxnSpPr>
          <p:nvPr/>
        </p:nvCxnSpPr>
        <p:spPr>
          <a:xfrm flipH="1">
            <a:off x="2635671" y="2617036"/>
            <a:ext cx="400001" cy="907213"/>
          </a:xfrm>
          <a:prstGeom prst="line">
            <a:avLst/>
          </a:prstGeom>
          <a:noFill/>
          <a:ln w="57150">
            <a:solidFill>
              <a:srgbClr val="1C8ADB"/>
            </a:solidFill>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802548745"/>
      </p:ext>
    </p:extLst>
  </p:cSld>
  <p:clrMapOvr>
    <a:masterClrMapping/>
  </p:clrMapOvr>
  <mc:AlternateContent xmlns:mc="http://schemas.openxmlformats.org/markup-compatibility/2006" xmlns:p14="http://schemas.microsoft.com/office/powerpoint/2010/main">
    <mc:Choice Requires="p14">
      <p:transition spd="slow" p14:dur="2000" advTm="126986"/>
    </mc:Choice>
    <mc:Fallback xmlns="">
      <p:transition spd="slow" advTm="12698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8" grpId="0" animBg="1"/>
      <p:bldP spid="10" grpId="0"/>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2">
            <a:extLst>
              <a:ext uri="{FF2B5EF4-FFF2-40B4-BE49-F238E27FC236}">
                <a16:creationId xmlns:a16="http://schemas.microsoft.com/office/drawing/2014/main" id="{33F64CC5-5C35-4A37-87FF-AE075714A072}"/>
              </a:ext>
            </a:extLst>
          </p:cNvPr>
          <p:cNvGraphicFramePr>
            <a:graphicFrameLocks noGrp="1"/>
          </p:cNvGraphicFramePr>
          <p:nvPr>
            <p:extLst>
              <p:ext uri="{D42A27DB-BD31-4B8C-83A1-F6EECF244321}">
                <p14:modId xmlns:p14="http://schemas.microsoft.com/office/powerpoint/2010/main" val="1920512247"/>
              </p:ext>
            </p:extLst>
          </p:nvPr>
        </p:nvGraphicFramePr>
        <p:xfrm>
          <a:off x="5353047" y="2411122"/>
          <a:ext cx="2917827" cy="1051544"/>
        </p:xfrm>
        <a:graphic>
          <a:graphicData uri="http://schemas.openxmlformats.org/drawingml/2006/table">
            <a:tbl>
              <a:tblPr firstRow="1" bandRow="1">
                <a:tableStyleId>{21E4AEA4-8DFA-4A89-87EB-49C32662AFE0}</a:tableStyleId>
              </a:tblPr>
              <a:tblGrid>
                <a:gridCol w="2917827">
                  <a:extLst>
                    <a:ext uri="{9D8B030D-6E8A-4147-A177-3AD203B41FA5}">
                      <a16:colId xmlns:a16="http://schemas.microsoft.com/office/drawing/2014/main" val="2470414581"/>
                    </a:ext>
                  </a:extLst>
                </a:gridCol>
              </a:tblGrid>
              <a:tr h="262886">
                <a:tc>
                  <a:txBody>
                    <a:bodyPr/>
                    <a:lstStyle/>
                    <a:p>
                      <a:r>
                        <a:rPr lang="en-GB" sz="1000" dirty="0"/>
                        <a:t>Cypher Data</a:t>
                      </a:r>
                    </a:p>
                  </a:txBody>
                  <a:tcPr/>
                </a:tc>
                <a:extLst>
                  <a:ext uri="{0D108BD9-81ED-4DB2-BD59-A6C34878D82A}">
                    <a16:rowId xmlns:a16="http://schemas.microsoft.com/office/drawing/2014/main" val="748305819"/>
                  </a:ext>
                </a:extLst>
              </a:tr>
              <a:tr h="262886">
                <a:tc>
                  <a:txBody>
                    <a:bodyPr/>
                    <a:lstStyle/>
                    <a:p>
                      <a:r>
                        <a:rPr lang="en-GB" sz="1000" dirty="0">
                          <a:latin typeface="OCR A Extended" panose="02010509020102010303" pitchFamily="50" charset="0"/>
                        </a:rPr>
                        <a:t>D147C408 F2E4AA05 18D054F8 94F6D458</a:t>
                      </a:r>
                    </a:p>
                  </a:txBody>
                  <a:tcPr/>
                </a:tc>
                <a:extLst>
                  <a:ext uri="{0D108BD9-81ED-4DB2-BD59-A6C34878D82A}">
                    <a16:rowId xmlns:a16="http://schemas.microsoft.com/office/drawing/2014/main" val="2453347003"/>
                  </a:ext>
                </a:extLst>
              </a:tr>
              <a:tr h="262886">
                <a:tc>
                  <a:txBody>
                    <a:bodyPr/>
                    <a:lstStyle/>
                    <a:p>
                      <a:r>
                        <a:rPr lang="en-GB" sz="1000" dirty="0">
                          <a:latin typeface="OCR A Extended" panose="02010509020102010303" pitchFamily="50" charset="0"/>
                        </a:rPr>
                        <a:t>9E435B84 5AA8D384 B68F320F 7B4765AC</a:t>
                      </a:r>
                      <a:endParaRPr lang="en-GB" sz="1000" dirty="0"/>
                    </a:p>
                  </a:txBody>
                  <a:tcPr/>
                </a:tc>
                <a:extLst>
                  <a:ext uri="{0D108BD9-81ED-4DB2-BD59-A6C34878D82A}">
                    <a16:rowId xmlns:a16="http://schemas.microsoft.com/office/drawing/2014/main" val="3785654218"/>
                  </a:ext>
                </a:extLst>
              </a:tr>
              <a:tr h="262886">
                <a:tc>
                  <a:txBody>
                    <a:bodyPr/>
                    <a:lstStyle/>
                    <a:p>
                      <a:r>
                        <a:rPr lang="en-GB" sz="1000" dirty="0"/>
                        <a:t>….</a:t>
                      </a:r>
                    </a:p>
                  </a:txBody>
                  <a:tcPr/>
                </a:tc>
                <a:extLst>
                  <a:ext uri="{0D108BD9-81ED-4DB2-BD59-A6C34878D82A}">
                    <a16:rowId xmlns:a16="http://schemas.microsoft.com/office/drawing/2014/main" val="618431563"/>
                  </a:ext>
                </a:extLst>
              </a:tr>
            </a:tbl>
          </a:graphicData>
        </a:graphic>
      </p:graphicFrame>
      <p:sp>
        <p:nvSpPr>
          <p:cNvPr id="5" name="Arrow: Right 4">
            <a:extLst>
              <a:ext uri="{FF2B5EF4-FFF2-40B4-BE49-F238E27FC236}">
                <a16:creationId xmlns:a16="http://schemas.microsoft.com/office/drawing/2014/main" id="{BD5EFFD6-722D-462A-AE6A-F29678B4FCB4}"/>
              </a:ext>
            </a:extLst>
          </p:cNvPr>
          <p:cNvSpPr/>
          <p:nvPr/>
        </p:nvSpPr>
        <p:spPr>
          <a:xfrm>
            <a:off x="3904552" y="2219326"/>
            <a:ext cx="1057973" cy="648048"/>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sp>
        <p:nvSpPr>
          <p:cNvPr id="6" name="TextBox 5">
            <a:extLst>
              <a:ext uri="{FF2B5EF4-FFF2-40B4-BE49-F238E27FC236}">
                <a16:creationId xmlns:a16="http://schemas.microsoft.com/office/drawing/2014/main" id="{FA5F9D8F-BC3C-49C7-A1E0-CC9E35D62D62}"/>
              </a:ext>
            </a:extLst>
          </p:cNvPr>
          <p:cNvSpPr txBox="1"/>
          <p:nvPr/>
        </p:nvSpPr>
        <p:spPr>
          <a:xfrm>
            <a:off x="429090" y="1105733"/>
            <a:ext cx="4488610" cy="369332"/>
          </a:xfrm>
          <a:prstGeom prst="rect">
            <a:avLst/>
          </a:prstGeom>
          <a:gradFill>
            <a:gsLst>
              <a:gs pos="0">
                <a:srgbClr val="AAAAAA">
                  <a:lumMod val="80000"/>
                  <a:lumOff val="20000"/>
                </a:srgbClr>
              </a:gs>
              <a:gs pos="30000">
                <a:srgbClr val="AAAAAA">
                  <a:lumMod val="100000"/>
                </a:srgbClr>
              </a:gs>
              <a:gs pos="100000">
                <a:srgbClr val="AAAAAA">
                  <a:lumMod val="79000"/>
                </a:srgbClr>
              </a:gs>
            </a:gsLst>
          </a:gradFill>
          <a:ln/>
        </p:spPr>
        <p:style>
          <a:lnRef idx="1">
            <a:schemeClr val="dk1"/>
          </a:lnRef>
          <a:fillRef idx="2">
            <a:schemeClr val="dk1"/>
          </a:fillRef>
          <a:effectRef idx="1">
            <a:schemeClr val="dk1"/>
          </a:effectRef>
          <a:fontRef idx="minor">
            <a:schemeClr val="dk1"/>
          </a:fontRef>
        </p:style>
        <p:txBody>
          <a:bodyPr rtlCol="0" anchor="ctr"/>
          <a:lstStyle>
            <a:defPPr>
              <a:defRPr lang="fr-FR"/>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2400" dirty="0">
                <a:solidFill>
                  <a:schemeClr val="bg1"/>
                </a:solidFill>
              </a:rPr>
              <a:t>2. IRREVERSIBLE ENCRYPTION</a:t>
            </a:r>
          </a:p>
        </p:txBody>
      </p:sp>
      <p:sp>
        <p:nvSpPr>
          <p:cNvPr id="7" name="TextBox 6">
            <a:extLst>
              <a:ext uri="{FF2B5EF4-FFF2-40B4-BE49-F238E27FC236}">
                <a16:creationId xmlns:a16="http://schemas.microsoft.com/office/drawing/2014/main" id="{D0AD9A78-4614-4DA5-8BF7-5DC95328B350}"/>
              </a:ext>
            </a:extLst>
          </p:cNvPr>
          <p:cNvSpPr txBox="1"/>
          <p:nvPr/>
        </p:nvSpPr>
        <p:spPr>
          <a:xfrm>
            <a:off x="5334465" y="2041790"/>
            <a:ext cx="2917827" cy="369332"/>
          </a:xfrm>
          <a:prstGeom prst="rect">
            <a:avLst/>
          </a:prstGeom>
          <a:noFill/>
        </p:spPr>
        <p:txBody>
          <a:bodyPr wrap="square" rtlCol="0">
            <a:spAutoFit/>
          </a:bodyPr>
          <a:lstStyle/>
          <a:p>
            <a:pPr algn="ctr"/>
            <a:r>
              <a:rPr lang="en-GB" dirty="0"/>
              <a:t>Encrypted Locations record</a:t>
            </a:r>
          </a:p>
        </p:txBody>
      </p:sp>
      <p:sp>
        <p:nvSpPr>
          <p:cNvPr id="9" name="Title 1">
            <a:extLst>
              <a:ext uri="{FF2B5EF4-FFF2-40B4-BE49-F238E27FC236}">
                <a16:creationId xmlns:a16="http://schemas.microsoft.com/office/drawing/2014/main" id="{EDB19101-659A-424D-9E8B-79E5C129533C}"/>
              </a:ext>
            </a:extLst>
          </p:cNvPr>
          <p:cNvSpPr>
            <a:spLocks noGrp="1"/>
          </p:cNvSpPr>
          <p:nvPr>
            <p:ph type="title"/>
          </p:nvPr>
        </p:nvSpPr>
        <p:spPr>
          <a:xfrm>
            <a:off x="0" y="-794"/>
            <a:ext cx="12192000" cy="662782"/>
          </a:xfrm>
        </p:spPr>
        <p:style>
          <a:lnRef idx="1">
            <a:schemeClr val="accent3"/>
          </a:lnRef>
          <a:fillRef idx="3">
            <a:schemeClr val="accent3"/>
          </a:fillRef>
          <a:effectRef idx="2">
            <a:schemeClr val="accent3"/>
          </a:effectRef>
          <a:fontRef idx="minor">
            <a:schemeClr val="lt1"/>
          </a:fontRef>
        </p:style>
        <p:txBody>
          <a:bodyPr>
            <a:normAutofit fontScale="90000"/>
          </a:bodyPr>
          <a:lstStyle/>
          <a:p>
            <a:pPr marL="2247900"/>
            <a:r>
              <a:rPr lang="en-GB" dirty="0"/>
              <a:t>Privacy Guard #2</a:t>
            </a:r>
          </a:p>
        </p:txBody>
      </p:sp>
      <p:pic>
        <p:nvPicPr>
          <p:cNvPr id="10" name="Picture 9">
            <a:extLst>
              <a:ext uri="{FF2B5EF4-FFF2-40B4-BE49-F238E27FC236}">
                <a16:creationId xmlns:a16="http://schemas.microsoft.com/office/drawing/2014/main" id="{F94B88F8-2ACC-4BBA-A9C5-D4D172D9D17D}"/>
              </a:ext>
            </a:extLst>
          </p:cNvPr>
          <p:cNvPicPr>
            <a:picLocks noChangeAspect="1"/>
          </p:cNvPicPr>
          <p:nvPr/>
        </p:nvPicPr>
        <p:blipFill>
          <a:blip r:embed="rId3"/>
          <a:stretch>
            <a:fillRect/>
          </a:stretch>
        </p:blipFill>
        <p:spPr>
          <a:xfrm>
            <a:off x="196857" y="33927"/>
            <a:ext cx="623422" cy="551590"/>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385837D8-FC7D-4BCE-9085-DD54B8B7EF29}"/>
              </a:ext>
            </a:extLst>
          </p:cNvPr>
          <p:cNvSpPr/>
          <p:nvPr/>
        </p:nvSpPr>
        <p:spPr>
          <a:xfrm>
            <a:off x="820279" y="-3516"/>
            <a:ext cx="1578282" cy="584775"/>
          </a:xfrm>
          <a:prstGeom prst="rect">
            <a:avLst/>
          </a:prstGeom>
        </p:spPr>
        <p:txBody>
          <a:bodyPr wrap="square">
            <a:spAutoFit/>
          </a:bodyPr>
          <a:lstStyle/>
          <a:p>
            <a:r>
              <a:rPr lang="fr-FR"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rPr>
              <a:t>PLOT</a:t>
            </a:r>
            <a:endParaRPr lang="en-GB"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endParaRPr>
          </a:p>
        </p:txBody>
      </p:sp>
      <p:graphicFrame>
        <p:nvGraphicFramePr>
          <p:cNvPr id="12" name="Table 12">
            <a:extLst>
              <a:ext uri="{FF2B5EF4-FFF2-40B4-BE49-F238E27FC236}">
                <a16:creationId xmlns:a16="http://schemas.microsoft.com/office/drawing/2014/main" id="{D05BEDA9-1974-42CC-93D1-F73A4DA98497}"/>
              </a:ext>
            </a:extLst>
          </p:cNvPr>
          <p:cNvGraphicFramePr>
            <a:graphicFrameLocks noGrp="1"/>
          </p:cNvGraphicFramePr>
          <p:nvPr>
            <p:extLst>
              <p:ext uri="{D42A27DB-BD31-4B8C-83A1-F6EECF244321}">
                <p14:modId xmlns:p14="http://schemas.microsoft.com/office/powerpoint/2010/main" val="983185415"/>
              </p:ext>
            </p:extLst>
          </p:nvPr>
        </p:nvGraphicFramePr>
        <p:xfrm>
          <a:off x="638173" y="2411122"/>
          <a:ext cx="2654301" cy="1314430"/>
        </p:xfrm>
        <a:graphic>
          <a:graphicData uri="http://schemas.openxmlformats.org/drawingml/2006/table">
            <a:tbl>
              <a:tblPr firstRow="1" bandRow="1">
                <a:tableStyleId>{21E4AEA4-8DFA-4A89-87EB-49C32662AFE0}</a:tableStyleId>
              </a:tblPr>
              <a:tblGrid>
                <a:gridCol w="803276">
                  <a:extLst>
                    <a:ext uri="{9D8B030D-6E8A-4147-A177-3AD203B41FA5}">
                      <a16:colId xmlns:a16="http://schemas.microsoft.com/office/drawing/2014/main" val="2470414581"/>
                    </a:ext>
                  </a:extLst>
                </a:gridCol>
                <a:gridCol w="485775">
                  <a:extLst>
                    <a:ext uri="{9D8B030D-6E8A-4147-A177-3AD203B41FA5}">
                      <a16:colId xmlns:a16="http://schemas.microsoft.com/office/drawing/2014/main" val="4230416450"/>
                    </a:ext>
                  </a:extLst>
                </a:gridCol>
                <a:gridCol w="631825">
                  <a:extLst>
                    <a:ext uri="{9D8B030D-6E8A-4147-A177-3AD203B41FA5}">
                      <a16:colId xmlns:a16="http://schemas.microsoft.com/office/drawing/2014/main" val="2181787510"/>
                    </a:ext>
                  </a:extLst>
                </a:gridCol>
                <a:gridCol w="733425">
                  <a:extLst>
                    <a:ext uri="{9D8B030D-6E8A-4147-A177-3AD203B41FA5}">
                      <a16:colId xmlns:a16="http://schemas.microsoft.com/office/drawing/2014/main" val="3709263431"/>
                    </a:ext>
                  </a:extLst>
                </a:gridCol>
              </a:tblGrid>
              <a:tr h="262886">
                <a:tc>
                  <a:txBody>
                    <a:bodyPr/>
                    <a:lstStyle/>
                    <a:p>
                      <a:r>
                        <a:rPr lang="en-GB" sz="1000" dirty="0"/>
                        <a:t>Date</a:t>
                      </a:r>
                    </a:p>
                  </a:txBody>
                  <a:tcPr/>
                </a:tc>
                <a:tc>
                  <a:txBody>
                    <a:bodyPr/>
                    <a:lstStyle/>
                    <a:p>
                      <a:r>
                        <a:rPr lang="en-GB" sz="1000" dirty="0"/>
                        <a:t>Time</a:t>
                      </a:r>
                    </a:p>
                  </a:txBody>
                  <a:tcPr/>
                </a:tc>
                <a:tc>
                  <a:txBody>
                    <a:bodyPr/>
                    <a:lstStyle/>
                    <a:p>
                      <a:r>
                        <a:rPr lang="en-GB" sz="1000" dirty="0"/>
                        <a:t>Latitude</a:t>
                      </a:r>
                    </a:p>
                  </a:txBody>
                  <a:tcPr/>
                </a:tc>
                <a:tc>
                  <a:txBody>
                    <a:bodyPr/>
                    <a:lstStyle/>
                    <a:p>
                      <a:r>
                        <a:rPr lang="en-GB" sz="1000" dirty="0"/>
                        <a:t>Longitude</a:t>
                      </a:r>
                    </a:p>
                  </a:txBody>
                  <a:tcPr/>
                </a:tc>
                <a:extLst>
                  <a:ext uri="{0D108BD9-81ED-4DB2-BD59-A6C34878D82A}">
                    <a16:rowId xmlns:a16="http://schemas.microsoft.com/office/drawing/2014/main" val="748305819"/>
                  </a:ext>
                </a:extLst>
              </a:tr>
              <a:tr h="262886">
                <a:tc>
                  <a:txBody>
                    <a:bodyPr/>
                    <a:lstStyle/>
                    <a:p>
                      <a:r>
                        <a:rPr lang="en-GB" sz="1000" dirty="0"/>
                        <a:t>2020-04-20</a:t>
                      </a:r>
                    </a:p>
                  </a:txBody>
                  <a:tcPr/>
                </a:tc>
                <a:tc>
                  <a:txBody>
                    <a:bodyPr/>
                    <a:lstStyle/>
                    <a:p>
                      <a:r>
                        <a:rPr lang="en-GB" sz="1000" dirty="0"/>
                        <a:t>10:05</a:t>
                      </a:r>
                    </a:p>
                  </a:txBody>
                  <a:tcPr/>
                </a:tc>
                <a:tc>
                  <a:txBody>
                    <a:bodyPr/>
                    <a:lstStyle/>
                    <a:p>
                      <a:r>
                        <a:rPr lang="en-GB" sz="1000" dirty="0"/>
                        <a:t>37,4171</a:t>
                      </a:r>
                    </a:p>
                  </a:txBody>
                  <a:tcPr/>
                </a:tc>
                <a:tc>
                  <a:txBody>
                    <a:bodyPr/>
                    <a:lstStyle/>
                    <a:p>
                      <a:r>
                        <a:rPr lang="en-GB" sz="1000" dirty="0"/>
                        <a:t>-122,1130</a:t>
                      </a:r>
                    </a:p>
                  </a:txBody>
                  <a:tcPr/>
                </a:tc>
                <a:extLst>
                  <a:ext uri="{0D108BD9-81ED-4DB2-BD59-A6C34878D82A}">
                    <a16:rowId xmlns:a16="http://schemas.microsoft.com/office/drawing/2014/main" val="2453347003"/>
                  </a:ext>
                </a:extLst>
              </a:tr>
              <a:tr h="262886">
                <a:tc>
                  <a:txBody>
                    <a:bodyPr/>
                    <a:lstStyle/>
                    <a:p>
                      <a:r>
                        <a:rPr lang="en-GB" sz="1000" strike="sngStrike" dirty="0"/>
                        <a:t>2020-04-20</a:t>
                      </a:r>
                    </a:p>
                  </a:txBody>
                  <a:tcPr/>
                </a:tc>
                <a:tc>
                  <a:txBody>
                    <a:bodyPr/>
                    <a:lstStyle/>
                    <a:p>
                      <a:r>
                        <a:rPr lang="en-GB" sz="1000" strike="sngStrike" dirty="0"/>
                        <a:t>10:10</a:t>
                      </a:r>
                    </a:p>
                  </a:txBody>
                  <a:tcPr/>
                </a:tc>
                <a:tc>
                  <a:txBody>
                    <a:bodyPr/>
                    <a:lstStyle/>
                    <a:p>
                      <a:r>
                        <a:rPr lang="en-GB" sz="1000" strike="sngStrike" dirty="0"/>
                        <a:t>37,7256</a:t>
                      </a:r>
                    </a:p>
                  </a:txBody>
                  <a:tcPr/>
                </a:tc>
                <a:tc>
                  <a:txBody>
                    <a:bodyPr/>
                    <a:lstStyle/>
                    <a:p>
                      <a:r>
                        <a:rPr lang="en-GB" sz="1000" strike="sngStrike" dirty="0"/>
                        <a:t>-122,1280</a:t>
                      </a:r>
                    </a:p>
                  </a:txBody>
                  <a:tcPr/>
                </a:tc>
                <a:extLst>
                  <a:ext uri="{0D108BD9-81ED-4DB2-BD59-A6C34878D82A}">
                    <a16:rowId xmlns:a16="http://schemas.microsoft.com/office/drawing/2014/main" val="462451204"/>
                  </a:ext>
                </a:extLst>
              </a:tr>
              <a:tr h="262886">
                <a:tc>
                  <a:txBody>
                    <a:bodyPr/>
                    <a:lstStyle/>
                    <a:p>
                      <a:r>
                        <a:rPr lang="en-GB" sz="1000" dirty="0"/>
                        <a:t>2020-04-20</a:t>
                      </a:r>
                    </a:p>
                  </a:txBody>
                  <a:tcPr/>
                </a:tc>
                <a:tc>
                  <a:txBody>
                    <a:bodyPr/>
                    <a:lstStyle/>
                    <a:p>
                      <a:r>
                        <a:rPr lang="en-GB" sz="1000" dirty="0"/>
                        <a:t>10:15</a:t>
                      </a:r>
                    </a:p>
                  </a:txBody>
                  <a:tcPr/>
                </a:tc>
                <a:tc>
                  <a:txBody>
                    <a:bodyPr/>
                    <a:lstStyle/>
                    <a:p>
                      <a:r>
                        <a:rPr lang="en-GB" sz="1000" dirty="0"/>
                        <a:t>37,4258</a:t>
                      </a:r>
                    </a:p>
                  </a:txBody>
                  <a:tcPr/>
                </a:tc>
                <a:tc>
                  <a:txBody>
                    <a:bodyPr/>
                    <a:lstStyle/>
                    <a:p>
                      <a:r>
                        <a:rPr lang="en-GB" sz="1000" dirty="0"/>
                        <a:t>-122,1470</a:t>
                      </a:r>
                    </a:p>
                  </a:txBody>
                  <a:tcPr/>
                </a:tc>
                <a:extLst>
                  <a:ext uri="{0D108BD9-81ED-4DB2-BD59-A6C34878D82A}">
                    <a16:rowId xmlns:a16="http://schemas.microsoft.com/office/drawing/2014/main" val="3785654218"/>
                  </a:ext>
                </a:extLst>
              </a:tr>
              <a:tr h="262886">
                <a:tc>
                  <a:txBody>
                    <a:bodyPr/>
                    <a:lstStyle/>
                    <a:p>
                      <a:r>
                        <a:rPr lang="en-GB" sz="1000" dirty="0"/>
                        <a:t>….</a:t>
                      </a:r>
                    </a:p>
                  </a:txBody>
                  <a:tcPr/>
                </a:tc>
                <a:tc>
                  <a:txBody>
                    <a:bodyPr/>
                    <a:lstStyle/>
                    <a:p>
                      <a:r>
                        <a:rPr lang="en-GB" sz="1000" dirty="0"/>
                        <a:t>….</a:t>
                      </a:r>
                    </a:p>
                  </a:txBody>
                  <a:tcPr/>
                </a:tc>
                <a:tc>
                  <a:txBody>
                    <a:bodyPr/>
                    <a:lstStyle/>
                    <a:p>
                      <a:r>
                        <a:rPr lang="en-GB" sz="1000" dirty="0"/>
                        <a:t>….</a:t>
                      </a:r>
                    </a:p>
                  </a:txBody>
                  <a:tcPr/>
                </a:tc>
                <a:tc>
                  <a:txBody>
                    <a:bodyPr/>
                    <a:lstStyle/>
                    <a:p>
                      <a:r>
                        <a:rPr lang="en-GB" sz="1000" dirty="0"/>
                        <a:t>….</a:t>
                      </a:r>
                    </a:p>
                  </a:txBody>
                  <a:tcPr/>
                </a:tc>
                <a:extLst>
                  <a:ext uri="{0D108BD9-81ED-4DB2-BD59-A6C34878D82A}">
                    <a16:rowId xmlns:a16="http://schemas.microsoft.com/office/drawing/2014/main" val="618431563"/>
                  </a:ext>
                </a:extLst>
              </a:tr>
            </a:tbl>
          </a:graphicData>
        </a:graphic>
      </p:graphicFrame>
      <p:sp>
        <p:nvSpPr>
          <p:cNvPr id="13" name="TextBox 12">
            <a:extLst>
              <a:ext uri="{FF2B5EF4-FFF2-40B4-BE49-F238E27FC236}">
                <a16:creationId xmlns:a16="http://schemas.microsoft.com/office/drawing/2014/main" id="{AD741DCE-D86A-4BF7-83F4-E92F1CFF7D6C}"/>
              </a:ext>
            </a:extLst>
          </p:cNvPr>
          <p:cNvSpPr txBox="1"/>
          <p:nvPr/>
        </p:nvSpPr>
        <p:spPr>
          <a:xfrm>
            <a:off x="619590" y="2041790"/>
            <a:ext cx="2654301" cy="369332"/>
          </a:xfrm>
          <a:prstGeom prst="rect">
            <a:avLst/>
          </a:prstGeom>
          <a:noFill/>
        </p:spPr>
        <p:txBody>
          <a:bodyPr wrap="square" rtlCol="0">
            <a:spAutoFit/>
          </a:bodyPr>
          <a:lstStyle/>
          <a:p>
            <a:pPr algn="ctr"/>
            <a:r>
              <a:rPr lang="en-GB" dirty="0"/>
              <a:t>Filtered Locations record</a:t>
            </a:r>
          </a:p>
        </p:txBody>
      </p:sp>
      <p:pic>
        <p:nvPicPr>
          <p:cNvPr id="15" name="Picture 14">
            <a:extLst>
              <a:ext uri="{FF2B5EF4-FFF2-40B4-BE49-F238E27FC236}">
                <a16:creationId xmlns:a16="http://schemas.microsoft.com/office/drawing/2014/main" id="{2F0AE984-093F-4310-8EEC-26A39939533F}"/>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rot="16200000" flipH="1">
            <a:off x="3987366" y="1808317"/>
            <a:ext cx="238993" cy="748412"/>
          </a:xfrm>
          <a:prstGeom prst="rect">
            <a:avLst/>
          </a:prstGeom>
        </p:spPr>
      </p:pic>
      <p:grpSp>
        <p:nvGrpSpPr>
          <p:cNvPr id="21" name="Group 20">
            <a:extLst>
              <a:ext uri="{FF2B5EF4-FFF2-40B4-BE49-F238E27FC236}">
                <a16:creationId xmlns:a16="http://schemas.microsoft.com/office/drawing/2014/main" id="{D9514C65-B1BB-407D-9F6B-73C83B46B237}"/>
              </a:ext>
            </a:extLst>
          </p:cNvPr>
          <p:cNvGrpSpPr/>
          <p:nvPr/>
        </p:nvGrpSpPr>
        <p:grpSpPr>
          <a:xfrm>
            <a:off x="3759811" y="2941853"/>
            <a:ext cx="1264625" cy="665884"/>
            <a:chOff x="3429610" y="3399043"/>
            <a:chExt cx="1264625" cy="665884"/>
          </a:xfrm>
        </p:grpSpPr>
        <p:pic>
          <p:nvPicPr>
            <p:cNvPr id="20" name="Picture 19">
              <a:extLst>
                <a:ext uri="{FF2B5EF4-FFF2-40B4-BE49-F238E27FC236}">
                  <a16:creationId xmlns:a16="http://schemas.microsoft.com/office/drawing/2014/main" id="{D021CCC6-5296-431A-AFD7-842057FD6CBE}"/>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3429610" y="3399043"/>
              <a:ext cx="586153" cy="665884"/>
            </a:xfrm>
            <a:prstGeom prst="rect">
              <a:avLst/>
            </a:prstGeom>
          </p:spPr>
        </p:pic>
        <p:sp>
          <p:nvSpPr>
            <p:cNvPr id="18" name="Arrow: Right 17">
              <a:extLst>
                <a:ext uri="{FF2B5EF4-FFF2-40B4-BE49-F238E27FC236}">
                  <a16:creationId xmlns:a16="http://schemas.microsoft.com/office/drawing/2014/main" id="{2D36776B-00A3-4498-893B-6BDF43639A4B}"/>
                </a:ext>
              </a:extLst>
            </p:cNvPr>
            <p:cNvSpPr/>
            <p:nvPr/>
          </p:nvSpPr>
          <p:spPr>
            <a:xfrm rot="10800000">
              <a:off x="3931888" y="3460496"/>
              <a:ext cx="762347" cy="466966"/>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grpSp>
    </p:spTree>
    <p:extLst>
      <p:ext uri="{BB962C8B-B14F-4D97-AF65-F5344CB8AC3E}">
        <p14:creationId xmlns:p14="http://schemas.microsoft.com/office/powerpoint/2010/main" val="185579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12">
            <a:extLst>
              <a:ext uri="{FF2B5EF4-FFF2-40B4-BE49-F238E27FC236}">
                <a16:creationId xmlns:a16="http://schemas.microsoft.com/office/drawing/2014/main" id="{33F64CC5-5C35-4A37-87FF-AE075714A072}"/>
              </a:ext>
            </a:extLst>
          </p:cNvPr>
          <p:cNvGraphicFramePr>
            <a:graphicFrameLocks noGrp="1"/>
          </p:cNvGraphicFramePr>
          <p:nvPr>
            <p:extLst>
              <p:ext uri="{D42A27DB-BD31-4B8C-83A1-F6EECF244321}">
                <p14:modId xmlns:p14="http://schemas.microsoft.com/office/powerpoint/2010/main" val="3647048152"/>
              </p:ext>
            </p:extLst>
          </p:nvPr>
        </p:nvGraphicFramePr>
        <p:xfrm>
          <a:off x="425447" y="2411122"/>
          <a:ext cx="2917827" cy="1051544"/>
        </p:xfrm>
        <a:graphic>
          <a:graphicData uri="http://schemas.openxmlformats.org/drawingml/2006/table">
            <a:tbl>
              <a:tblPr firstRow="1" bandRow="1">
                <a:tableStyleId>{21E4AEA4-8DFA-4A89-87EB-49C32662AFE0}</a:tableStyleId>
              </a:tblPr>
              <a:tblGrid>
                <a:gridCol w="2917827">
                  <a:extLst>
                    <a:ext uri="{9D8B030D-6E8A-4147-A177-3AD203B41FA5}">
                      <a16:colId xmlns:a16="http://schemas.microsoft.com/office/drawing/2014/main" val="2470414581"/>
                    </a:ext>
                  </a:extLst>
                </a:gridCol>
              </a:tblGrid>
              <a:tr h="262886">
                <a:tc>
                  <a:txBody>
                    <a:bodyPr/>
                    <a:lstStyle/>
                    <a:p>
                      <a:r>
                        <a:rPr lang="en-GB" sz="1000" dirty="0"/>
                        <a:t>Cypher Data</a:t>
                      </a:r>
                    </a:p>
                  </a:txBody>
                  <a:tcPr/>
                </a:tc>
                <a:extLst>
                  <a:ext uri="{0D108BD9-81ED-4DB2-BD59-A6C34878D82A}">
                    <a16:rowId xmlns:a16="http://schemas.microsoft.com/office/drawing/2014/main" val="748305819"/>
                  </a:ext>
                </a:extLst>
              </a:tr>
              <a:tr h="262886">
                <a:tc>
                  <a:txBody>
                    <a:bodyPr/>
                    <a:lstStyle/>
                    <a:p>
                      <a:r>
                        <a:rPr lang="en-GB" sz="1000" dirty="0">
                          <a:latin typeface="OCR A Extended" panose="02010509020102010303" pitchFamily="50" charset="0"/>
                        </a:rPr>
                        <a:t>D147C408 F2E4AA05 18D054F8 94F6D458</a:t>
                      </a:r>
                    </a:p>
                  </a:txBody>
                  <a:tcPr/>
                </a:tc>
                <a:extLst>
                  <a:ext uri="{0D108BD9-81ED-4DB2-BD59-A6C34878D82A}">
                    <a16:rowId xmlns:a16="http://schemas.microsoft.com/office/drawing/2014/main" val="2453347003"/>
                  </a:ext>
                </a:extLst>
              </a:tr>
              <a:tr h="262886">
                <a:tc>
                  <a:txBody>
                    <a:bodyPr/>
                    <a:lstStyle/>
                    <a:p>
                      <a:r>
                        <a:rPr lang="en-GB" sz="1000" dirty="0">
                          <a:latin typeface="OCR A Extended" panose="02010509020102010303" pitchFamily="50" charset="0"/>
                        </a:rPr>
                        <a:t>9E435B84 5AA8D384 B68F320F 7B4765AC</a:t>
                      </a:r>
                      <a:endParaRPr lang="en-GB" sz="1000" dirty="0"/>
                    </a:p>
                  </a:txBody>
                  <a:tcPr/>
                </a:tc>
                <a:extLst>
                  <a:ext uri="{0D108BD9-81ED-4DB2-BD59-A6C34878D82A}">
                    <a16:rowId xmlns:a16="http://schemas.microsoft.com/office/drawing/2014/main" val="3785654218"/>
                  </a:ext>
                </a:extLst>
              </a:tr>
              <a:tr h="262886">
                <a:tc>
                  <a:txBody>
                    <a:bodyPr/>
                    <a:lstStyle/>
                    <a:p>
                      <a:r>
                        <a:rPr lang="en-GB" sz="1000" dirty="0"/>
                        <a:t>….</a:t>
                      </a:r>
                    </a:p>
                  </a:txBody>
                  <a:tcPr/>
                </a:tc>
                <a:extLst>
                  <a:ext uri="{0D108BD9-81ED-4DB2-BD59-A6C34878D82A}">
                    <a16:rowId xmlns:a16="http://schemas.microsoft.com/office/drawing/2014/main" val="618431563"/>
                  </a:ext>
                </a:extLst>
              </a:tr>
            </a:tbl>
          </a:graphicData>
        </a:graphic>
      </p:graphicFrame>
      <p:sp>
        <p:nvSpPr>
          <p:cNvPr id="6" name="TextBox 5">
            <a:extLst>
              <a:ext uri="{FF2B5EF4-FFF2-40B4-BE49-F238E27FC236}">
                <a16:creationId xmlns:a16="http://schemas.microsoft.com/office/drawing/2014/main" id="{FA5F9D8F-BC3C-49C7-A1E0-CC9E35D62D62}"/>
              </a:ext>
            </a:extLst>
          </p:cNvPr>
          <p:cNvSpPr txBox="1"/>
          <p:nvPr/>
        </p:nvSpPr>
        <p:spPr>
          <a:xfrm>
            <a:off x="429090" y="1105733"/>
            <a:ext cx="3676185" cy="369332"/>
          </a:xfrm>
          <a:prstGeom prst="rect">
            <a:avLst/>
          </a:prstGeom>
          <a:gradFill>
            <a:gsLst>
              <a:gs pos="0">
                <a:srgbClr val="AAAAAA">
                  <a:lumMod val="80000"/>
                  <a:lumOff val="20000"/>
                </a:srgbClr>
              </a:gs>
              <a:gs pos="30000">
                <a:srgbClr val="AAAAAA">
                  <a:lumMod val="100000"/>
                </a:srgbClr>
              </a:gs>
              <a:gs pos="100000">
                <a:srgbClr val="AAAAAA">
                  <a:lumMod val="79000"/>
                </a:srgbClr>
              </a:gs>
            </a:gsLst>
          </a:gradFill>
          <a:ln/>
        </p:spPr>
        <p:style>
          <a:lnRef idx="1">
            <a:schemeClr val="dk1"/>
          </a:lnRef>
          <a:fillRef idx="2">
            <a:schemeClr val="dk1"/>
          </a:fillRef>
          <a:effectRef idx="1">
            <a:schemeClr val="dk1"/>
          </a:effectRef>
          <a:fontRef idx="minor">
            <a:schemeClr val="dk1"/>
          </a:fontRef>
        </p:style>
        <p:txBody>
          <a:bodyPr rtlCol="0" anchor="ctr"/>
          <a:lstStyle>
            <a:defPPr>
              <a:defRPr lang="fr-FR"/>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2400" dirty="0">
                <a:solidFill>
                  <a:schemeClr val="bg1"/>
                </a:solidFill>
              </a:rPr>
              <a:t>3. BLOOM FILTERING</a:t>
            </a:r>
          </a:p>
        </p:txBody>
      </p:sp>
      <p:sp>
        <p:nvSpPr>
          <p:cNvPr id="7" name="TextBox 6">
            <a:extLst>
              <a:ext uri="{FF2B5EF4-FFF2-40B4-BE49-F238E27FC236}">
                <a16:creationId xmlns:a16="http://schemas.microsoft.com/office/drawing/2014/main" id="{D0AD9A78-4614-4DA5-8BF7-5DC95328B350}"/>
              </a:ext>
            </a:extLst>
          </p:cNvPr>
          <p:cNvSpPr txBox="1"/>
          <p:nvPr/>
        </p:nvSpPr>
        <p:spPr>
          <a:xfrm>
            <a:off x="406865" y="2041790"/>
            <a:ext cx="2917827" cy="369332"/>
          </a:xfrm>
          <a:prstGeom prst="rect">
            <a:avLst/>
          </a:prstGeom>
          <a:noFill/>
        </p:spPr>
        <p:txBody>
          <a:bodyPr wrap="square" rtlCol="0">
            <a:spAutoFit/>
          </a:bodyPr>
          <a:lstStyle/>
          <a:p>
            <a:pPr algn="ctr"/>
            <a:r>
              <a:rPr lang="en-GB" dirty="0"/>
              <a:t>Encrypted Locations record</a:t>
            </a:r>
          </a:p>
        </p:txBody>
      </p:sp>
      <p:sp>
        <p:nvSpPr>
          <p:cNvPr id="9" name="Title 1">
            <a:extLst>
              <a:ext uri="{FF2B5EF4-FFF2-40B4-BE49-F238E27FC236}">
                <a16:creationId xmlns:a16="http://schemas.microsoft.com/office/drawing/2014/main" id="{EDB19101-659A-424D-9E8B-79E5C129533C}"/>
              </a:ext>
            </a:extLst>
          </p:cNvPr>
          <p:cNvSpPr>
            <a:spLocks noGrp="1"/>
          </p:cNvSpPr>
          <p:nvPr>
            <p:ph type="title"/>
          </p:nvPr>
        </p:nvSpPr>
        <p:spPr>
          <a:xfrm>
            <a:off x="0" y="-794"/>
            <a:ext cx="12192000" cy="662782"/>
          </a:xfrm>
        </p:spPr>
        <p:style>
          <a:lnRef idx="1">
            <a:schemeClr val="accent3"/>
          </a:lnRef>
          <a:fillRef idx="3">
            <a:schemeClr val="accent3"/>
          </a:fillRef>
          <a:effectRef idx="2">
            <a:schemeClr val="accent3"/>
          </a:effectRef>
          <a:fontRef idx="minor">
            <a:schemeClr val="lt1"/>
          </a:fontRef>
        </p:style>
        <p:txBody>
          <a:bodyPr>
            <a:normAutofit fontScale="90000"/>
          </a:bodyPr>
          <a:lstStyle/>
          <a:p>
            <a:pPr marL="2247900"/>
            <a:r>
              <a:rPr lang="en-GB" dirty="0"/>
              <a:t>Privacy Guard #3</a:t>
            </a:r>
          </a:p>
        </p:txBody>
      </p:sp>
      <p:pic>
        <p:nvPicPr>
          <p:cNvPr id="10" name="Picture 9">
            <a:extLst>
              <a:ext uri="{FF2B5EF4-FFF2-40B4-BE49-F238E27FC236}">
                <a16:creationId xmlns:a16="http://schemas.microsoft.com/office/drawing/2014/main" id="{F94B88F8-2ACC-4BBA-A9C5-D4D172D9D17D}"/>
              </a:ext>
            </a:extLst>
          </p:cNvPr>
          <p:cNvPicPr>
            <a:picLocks noChangeAspect="1"/>
          </p:cNvPicPr>
          <p:nvPr/>
        </p:nvPicPr>
        <p:blipFill>
          <a:blip r:embed="rId3"/>
          <a:stretch>
            <a:fillRect/>
          </a:stretch>
        </p:blipFill>
        <p:spPr>
          <a:xfrm>
            <a:off x="196857" y="33927"/>
            <a:ext cx="623422" cy="551590"/>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385837D8-FC7D-4BCE-9085-DD54B8B7EF29}"/>
              </a:ext>
            </a:extLst>
          </p:cNvPr>
          <p:cNvSpPr/>
          <p:nvPr/>
        </p:nvSpPr>
        <p:spPr>
          <a:xfrm>
            <a:off x="820279" y="-3516"/>
            <a:ext cx="1578282" cy="584775"/>
          </a:xfrm>
          <a:prstGeom prst="rect">
            <a:avLst/>
          </a:prstGeom>
        </p:spPr>
        <p:txBody>
          <a:bodyPr wrap="square">
            <a:spAutoFit/>
          </a:bodyPr>
          <a:lstStyle/>
          <a:p>
            <a:r>
              <a:rPr lang="fr-FR"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rPr>
              <a:t>PLOT</a:t>
            </a:r>
            <a:endParaRPr lang="en-GB"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endParaRPr>
          </a:p>
        </p:txBody>
      </p:sp>
      <p:graphicFrame>
        <p:nvGraphicFramePr>
          <p:cNvPr id="2" name="Table 1">
            <a:extLst>
              <a:ext uri="{FF2B5EF4-FFF2-40B4-BE49-F238E27FC236}">
                <a16:creationId xmlns:a16="http://schemas.microsoft.com/office/drawing/2014/main" id="{77E02293-A8D7-4FE8-8AEA-7342894E31A9}"/>
              </a:ext>
            </a:extLst>
          </p:cNvPr>
          <p:cNvGraphicFramePr>
            <a:graphicFrameLocks noGrp="1"/>
          </p:cNvGraphicFramePr>
          <p:nvPr>
            <p:extLst>
              <p:ext uri="{D42A27DB-BD31-4B8C-83A1-F6EECF244321}">
                <p14:modId xmlns:p14="http://schemas.microsoft.com/office/powerpoint/2010/main" val="1627120037"/>
              </p:ext>
            </p:extLst>
          </p:nvPr>
        </p:nvGraphicFramePr>
        <p:xfrm>
          <a:off x="5391147" y="2141697"/>
          <a:ext cx="1736720" cy="1782850"/>
        </p:xfrm>
        <a:graphic>
          <a:graphicData uri="http://schemas.openxmlformats.org/drawingml/2006/table">
            <a:tbl>
              <a:tblPr firstRow="1"/>
              <a:tblGrid>
                <a:gridCol w="108545">
                  <a:extLst>
                    <a:ext uri="{9D8B030D-6E8A-4147-A177-3AD203B41FA5}">
                      <a16:colId xmlns:a16="http://schemas.microsoft.com/office/drawing/2014/main" val="4008555213"/>
                    </a:ext>
                  </a:extLst>
                </a:gridCol>
                <a:gridCol w="108545">
                  <a:extLst>
                    <a:ext uri="{9D8B030D-6E8A-4147-A177-3AD203B41FA5}">
                      <a16:colId xmlns:a16="http://schemas.microsoft.com/office/drawing/2014/main" val="2071678155"/>
                    </a:ext>
                  </a:extLst>
                </a:gridCol>
                <a:gridCol w="108545">
                  <a:extLst>
                    <a:ext uri="{9D8B030D-6E8A-4147-A177-3AD203B41FA5}">
                      <a16:colId xmlns:a16="http://schemas.microsoft.com/office/drawing/2014/main" val="2345703484"/>
                    </a:ext>
                  </a:extLst>
                </a:gridCol>
                <a:gridCol w="108545">
                  <a:extLst>
                    <a:ext uri="{9D8B030D-6E8A-4147-A177-3AD203B41FA5}">
                      <a16:colId xmlns:a16="http://schemas.microsoft.com/office/drawing/2014/main" val="841560879"/>
                    </a:ext>
                  </a:extLst>
                </a:gridCol>
                <a:gridCol w="108545">
                  <a:extLst>
                    <a:ext uri="{9D8B030D-6E8A-4147-A177-3AD203B41FA5}">
                      <a16:colId xmlns:a16="http://schemas.microsoft.com/office/drawing/2014/main" val="2457486792"/>
                    </a:ext>
                  </a:extLst>
                </a:gridCol>
                <a:gridCol w="108545">
                  <a:extLst>
                    <a:ext uri="{9D8B030D-6E8A-4147-A177-3AD203B41FA5}">
                      <a16:colId xmlns:a16="http://schemas.microsoft.com/office/drawing/2014/main" val="1933582941"/>
                    </a:ext>
                  </a:extLst>
                </a:gridCol>
                <a:gridCol w="108545">
                  <a:extLst>
                    <a:ext uri="{9D8B030D-6E8A-4147-A177-3AD203B41FA5}">
                      <a16:colId xmlns:a16="http://schemas.microsoft.com/office/drawing/2014/main" val="4228880695"/>
                    </a:ext>
                  </a:extLst>
                </a:gridCol>
                <a:gridCol w="108545">
                  <a:extLst>
                    <a:ext uri="{9D8B030D-6E8A-4147-A177-3AD203B41FA5}">
                      <a16:colId xmlns:a16="http://schemas.microsoft.com/office/drawing/2014/main" val="1472864135"/>
                    </a:ext>
                  </a:extLst>
                </a:gridCol>
                <a:gridCol w="108545">
                  <a:extLst>
                    <a:ext uri="{9D8B030D-6E8A-4147-A177-3AD203B41FA5}">
                      <a16:colId xmlns:a16="http://schemas.microsoft.com/office/drawing/2014/main" val="1449919110"/>
                    </a:ext>
                  </a:extLst>
                </a:gridCol>
                <a:gridCol w="108545">
                  <a:extLst>
                    <a:ext uri="{9D8B030D-6E8A-4147-A177-3AD203B41FA5}">
                      <a16:colId xmlns:a16="http://schemas.microsoft.com/office/drawing/2014/main" val="3356205012"/>
                    </a:ext>
                  </a:extLst>
                </a:gridCol>
                <a:gridCol w="108545">
                  <a:extLst>
                    <a:ext uri="{9D8B030D-6E8A-4147-A177-3AD203B41FA5}">
                      <a16:colId xmlns:a16="http://schemas.microsoft.com/office/drawing/2014/main" val="1424399763"/>
                    </a:ext>
                  </a:extLst>
                </a:gridCol>
                <a:gridCol w="108545">
                  <a:extLst>
                    <a:ext uri="{9D8B030D-6E8A-4147-A177-3AD203B41FA5}">
                      <a16:colId xmlns:a16="http://schemas.microsoft.com/office/drawing/2014/main" val="187506126"/>
                    </a:ext>
                  </a:extLst>
                </a:gridCol>
                <a:gridCol w="108545">
                  <a:extLst>
                    <a:ext uri="{9D8B030D-6E8A-4147-A177-3AD203B41FA5}">
                      <a16:colId xmlns:a16="http://schemas.microsoft.com/office/drawing/2014/main" val="224118477"/>
                    </a:ext>
                  </a:extLst>
                </a:gridCol>
                <a:gridCol w="108545">
                  <a:extLst>
                    <a:ext uri="{9D8B030D-6E8A-4147-A177-3AD203B41FA5}">
                      <a16:colId xmlns:a16="http://schemas.microsoft.com/office/drawing/2014/main" val="3529712884"/>
                    </a:ext>
                  </a:extLst>
                </a:gridCol>
                <a:gridCol w="108545">
                  <a:extLst>
                    <a:ext uri="{9D8B030D-6E8A-4147-A177-3AD203B41FA5}">
                      <a16:colId xmlns:a16="http://schemas.microsoft.com/office/drawing/2014/main" val="2891484028"/>
                    </a:ext>
                  </a:extLst>
                </a:gridCol>
                <a:gridCol w="108545">
                  <a:extLst>
                    <a:ext uri="{9D8B030D-6E8A-4147-A177-3AD203B41FA5}">
                      <a16:colId xmlns:a16="http://schemas.microsoft.com/office/drawing/2014/main" val="2522463287"/>
                    </a:ext>
                  </a:extLst>
                </a:gridCol>
              </a:tblGrid>
              <a:tr h="216000">
                <a:tc gridSpan="1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dirty="0">
                          <a:solidFill>
                            <a:schemeClr val="bg1"/>
                          </a:solidFill>
                        </a:rPr>
                        <a:t>Bloom Filter</a:t>
                      </a:r>
                      <a:endParaRPr lang="en-GB" sz="500" dirty="0"/>
                    </a:p>
                  </a:txBody>
                  <a:tcPr marL="72000" marR="72000" marT="360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005993"/>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6518659"/>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0299770"/>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5771187"/>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2372486"/>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229108"/>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7350060"/>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7240816"/>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1277984"/>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1078092"/>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144002"/>
                  </a:ext>
                </a:extLst>
              </a:tr>
            </a:tbl>
          </a:graphicData>
        </a:graphic>
      </p:graphicFrame>
      <p:sp>
        <p:nvSpPr>
          <p:cNvPr id="14" name="Arrow: Right 13">
            <a:extLst>
              <a:ext uri="{FF2B5EF4-FFF2-40B4-BE49-F238E27FC236}">
                <a16:creationId xmlns:a16="http://schemas.microsoft.com/office/drawing/2014/main" id="{C222094E-E003-426E-B7B3-48BBFDC9EA68}"/>
              </a:ext>
            </a:extLst>
          </p:cNvPr>
          <p:cNvSpPr/>
          <p:nvPr/>
        </p:nvSpPr>
        <p:spPr>
          <a:xfrm>
            <a:off x="3868388" y="2363484"/>
            <a:ext cx="1057973" cy="648048"/>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grpSp>
        <p:nvGrpSpPr>
          <p:cNvPr id="16" name="Group 15">
            <a:extLst>
              <a:ext uri="{FF2B5EF4-FFF2-40B4-BE49-F238E27FC236}">
                <a16:creationId xmlns:a16="http://schemas.microsoft.com/office/drawing/2014/main" id="{767F2053-AAE8-4EBE-B954-CB8BCA40E79C}"/>
              </a:ext>
            </a:extLst>
          </p:cNvPr>
          <p:cNvGrpSpPr/>
          <p:nvPr/>
        </p:nvGrpSpPr>
        <p:grpSpPr>
          <a:xfrm>
            <a:off x="3731957" y="3096058"/>
            <a:ext cx="1264625" cy="665884"/>
            <a:chOff x="3429610" y="3399043"/>
            <a:chExt cx="1264625" cy="665884"/>
          </a:xfrm>
        </p:grpSpPr>
        <p:pic>
          <p:nvPicPr>
            <p:cNvPr id="17" name="Picture 16">
              <a:extLst>
                <a:ext uri="{FF2B5EF4-FFF2-40B4-BE49-F238E27FC236}">
                  <a16:creationId xmlns:a16="http://schemas.microsoft.com/office/drawing/2014/main" id="{2A74F78A-7B89-46C5-ADC8-B373F15F57A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3429610" y="3399043"/>
              <a:ext cx="586153" cy="665884"/>
            </a:xfrm>
            <a:prstGeom prst="rect">
              <a:avLst/>
            </a:prstGeom>
          </p:spPr>
        </p:pic>
        <p:sp>
          <p:nvSpPr>
            <p:cNvPr id="18" name="Arrow: Right 17">
              <a:extLst>
                <a:ext uri="{FF2B5EF4-FFF2-40B4-BE49-F238E27FC236}">
                  <a16:creationId xmlns:a16="http://schemas.microsoft.com/office/drawing/2014/main" id="{6269E2EC-6A76-4D82-9254-6102BA27394E}"/>
                </a:ext>
              </a:extLst>
            </p:cNvPr>
            <p:cNvSpPr/>
            <p:nvPr/>
          </p:nvSpPr>
          <p:spPr>
            <a:xfrm rot="10800000">
              <a:off x="3931888" y="3460496"/>
              <a:ext cx="762347" cy="466966"/>
            </a:xfrm>
            <a:prstGeom prst="rightArrow">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GB" dirty="0"/>
            </a:p>
          </p:txBody>
        </p:sp>
      </p:gr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8C2C397-03E6-48DB-89E1-DD5702D3BF80}"/>
                  </a:ext>
                </a:extLst>
              </p:cNvPr>
              <p:cNvSpPr txBox="1"/>
              <p:nvPr/>
            </p:nvSpPr>
            <p:spPr>
              <a:xfrm>
                <a:off x="7127867" y="1290399"/>
                <a:ext cx="3601811" cy="172361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fr-FR" sz="2800" b="0" i="1" smtClean="0">
                          <a:latin typeface="Cambria Math" panose="02040503050406030204" pitchFamily="18" charset="0"/>
                        </a:rPr>
                        <m:t>𝑊𝑎𝑠</m:t>
                      </m:r>
                      <m:r>
                        <a:rPr lang="fr-FR" sz="2800" b="0" i="1" smtClean="0">
                          <a:latin typeface="Cambria Math" panose="02040503050406030204" pitchFamily="18" charset="0"/>
                        </a:rPr>
                        <m:t> </m:t>
                      </m:r>
                      <m:r>
                        <a:rPr lang="fr-FR" sz="2800" b="0" i="1" smtClean="0">
                          <a:latin typeface="Cambria Math" panose="02040503050406030204" pitchFamily="18" charset="0"/>
                        </a:rPr>
                        <m:t>𝑇h𝑒𝑟𝑒</m:t>
                      </m:r>
                      <m:r>
                        <a:rPr lang="fr-FR" sz="2800" i="1" smtClean="0">
                          <a:latin typeface="Cambria Math" panose="02040503050406030204" pitchFamily="18" charset="0"/>
                        </a:rPr>
                        <m:t> </m:t>
                      </m:r>
                      <m:r>
                        <a:rPr lang="fr-FR" sz="2800" i="1" smtClean="0">
                          <a:latin typeface="Cambria Math" panose="02040503050406030204" pitchFamily="18" charset="0"/>
                        </a:rPr>
                        <m:t>𝑆𝑜𝑚𝑒𝑜𝑛𝑒</m:t>
                      </m:r>
                      <m:r>
                        <a:rPr lang="fr-FR" sz="2800" i="1" smtClean="0">
                          <a:latin typeface="Cambria Math" panose="02040503050406030204" pitchFamily="18" charset="0"/>
                        </a:rPr>
                        <m:t> </m:t>
                      </m:r>
                    </m:oMath>
                  </m:oMathPara>
                </a14:m>
                <a:endParaRPr lang="fr-FR" sz="2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2800" i="1" smtClean="0">
                          <a:latin typeface="Cambria Math" panose="02040503050406030204" pitchFamily="18" charset="0"/>
                        </a:rPr>
                        <m:t>𝐼𝑛𝑓𝑒𝑐𝑡𝑒𝑑</m:t>
                      </m:r>
                      <m:r>
                        <m:rPr>
                          <m:nor/>
                        </m:rPr>
                        <a:rPr lang="en-GB" sz="2800" dirty="0"/>
                        <m:t> </m:t>
                      </m:r>
                      <m:r>
                        <a:rPr lang="fr-FR" sz="2800" b="0" i="1" smtClean="0">
                          <a:latin typeface="Cambria Math" panose="02040503050406030204" pitchFamily="18" charset="0"/>
                        </a:rPr>
                        <m:t>𝑎𝑡</m:t>
                      </m:r>
                      <m:r>
                        <a:rPr lang="fr-FR" sz="2800" b="0" i="1" smtClean="0">
                          <a:latin typeface="Cambria Math" panose="02040503050406030204" pitchFamily="18" charset="0"/>
                        </a:rPr>
                        <m:t> </m:t>
                      </m:r>
                    </m:oMath>
                  </m:oMathPara>
                </a14:m>
                <a:endParaRPr lang="fr-FR"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2800" b="0" i="1" smtClean="0">
                          <a:latin typeface="Cambria Math" panose="02040503050406030204" pitchFamily="18" charset="0"/>
                        </a:rPr>
                        <m:t>𝐶𝑜𝑜𝑟𝑑𝑖𝑛𝑎𝑡𝑒𝑠</m:t>
                      </m:r>
                      <m:r>
                        <a:rPr lang="fr-FR" sz="2800" b="0" i="1" smtClean="0">
                          <a:latin typeface="Cambria Math" panose="02040503050406030204" pitchFamily="18" charset="0"/>
                        </a:rPr>
                        <m:t> </m:t>
                      </m:r>
                      <m:d>
                        <m:dPr>
                          <m:ctrlPr>
                            <a:rPr lang="fr-FR" sz="2800" b="0" i="1" smtClean="0">
                              <a:latin typeface="Cambria Math" panose="02040503050406030204" pitchFamily="18" charset="0"/>
                            </a:rPr>
                          </m:ctrlPr>
                        </m:dPr>
                        <m:e>
                          <m:r>
                            <a:rPr lang="fr-FR" sz="2800" b="0" i="1" smtClean="0">
                              <a:latin typeface="Cambria Math" panose="02040503050406030204" pitchFamily="18" charset="0"/>
                            </a:rPr>
                            <m:t>𝑋</m:t>
                          </m:r>
                          <m:r>
                            <a:rPr lang="fr-FR" sz="2800" b="0" i="1" smtClean="0">
                              <a:latin typeface="Cambria Math" panose="02040503050406030204" pitchFamily="18" charset="0"/>
                            </a:rPr>
                            <m:t>,</m:t>
                          </m:r>
                          <m:r>
                            <a:rPr lang="fr-FR" sz="2800" b="0" i="1" smtClean="0">
                              <a:latin typeface="Cambria Math" panose="02040503050406030204" pitchFamily="18" charset="0"/>
                            </a:rPr>
                            <m:t>𝑌</m:t>
                          </m:r>
                        </m:e>
                      </m:d>
                    </m:oMath>
                  </m:oMathPara>
                </a14:m>
                <a:endParaRPr lang="fr-FR"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fr-FR" sz="2800" b="0" i="1" smtClean="0">
                          <a:latin typeface="Cambria Math" panose="02040503050406030204" pitchFamily="18" charset="0"/>
                        </a:rPr>
                        <m:t>𝑎𝑡</m:t>
                      </m:r>
                      <m:r>
                        <a:rPr lang="fr-FR" sz="2800" b="0" i="1" smtClean="0">
                          <a:latin typeface="Cambria Math" panose="02040503050406030204" pitchFamily="18" charset="0"/>
                        </a:rPr>
                        <m:t> </m:t>
                      </m:r>
                      <m:r>
                        <a:rPr lang="fr-FR" sz="2800" b="0" i="1" smtClean="0">
                          <a:latin typeface="Cambria Math" panose="02040503050406030204" pitchFamily="18" charset="0"/>
                        </a:rPr>
                        <m:t>𝑇𝑖𝑚𝑒</m:t>
                      </m:r>
                      <m:r>
                        <a:rPr lang="fr-FR" sz="2800" b="0" i="1" smtClean="0">
                          <a:latin typeface="Cambria Math" panose="02040503050406030204" pitchFamily="18" charset="0"/>
                        </a:rPr>
                        <m:t> </m:t>
                      </m:r>
                      <m:r>
                        <a:rPr lang="fr-FR" sz="2800" b="0" i="1" smtClean="0">
                          <a:latin typeface="Cambria Math" panose="02040503050406030204" pitchFamily="18" charset="0"/>
                        </a:rPr>
                        <m:t>𝑇</m:t>
                      </m:r>
                      <m:r>
                        <a:rPr lang="fr-FR" sz="2800" b="0" i="1" smtClean="0">
                          <a:latin typeface="Cambria Math" panose="02040503050406030204" pitchFamily="18" charset="0"/>
                        </a:rPr>
                        <m:t> ?</m:t>
                      </m:r>
                    </m:oMath>
                  </m:oMathPara>
                </a14:m>
                <a:br>
                  <a:rPr lang="fr-FR" sz="2800" b="0" i="1" dirty="0">
                    <a:latin typeface="Cambria Math" panose="02040503050406030204" pitchFamily="18" charset="0"/>
                  </a:rPr>
                </a:br>
                <a:endParaRPr lang="fr-FR" sz="2800" b="0" i="1" dirty="0">
                  <a:latin typeface="Cambria Math" panose="02040503050406030204" pitchFamily="18" charset="0"/>
                </a:endParaRPr>
              </a:p>
            </p:txBody>
          </p:sp>
        </mc:Choice>
        <mc:Fallback xmlns="">
          <p:sp>
            <p:nvSpPr>
              <p:cNvPr id="3" name="TextBox 2">
                <a:extLst>
                  <a:ext uri="{FF2B5EF4-FFF2-40B4-BE49-F238E27FC236}">
                    <a16:creationId xmlns:a16="http://schemas.microsoft.com/office/drawing/2014/main" id="{38C2C397-03E6-48DB-89E1-DD5702D3BF80}"/>
                  </a:ext>
                </a:extLst>
              </p:cNvPr>
              <p:cNvSpPr txBox="1">
                <a:spLocks noRot="1" noChangeAspect="1" noMove="1" noResize="1" noEditPoints="1" noAdjustHandles="1" noChangeArrowheads="1" noChangeShapeType="1" noTextEdit="1"/>
              </p:cNvSpPr>
              <p:nvPr/>
            </p:nvSpPr>
            <p:spPr>
              <a:xfrm>
                <a:off x="7127867" y="1290399"/>
                <a:ext cx="3601811" cy="1723613"/>
              </a:xfrm>
              <a:prstGeom prst="rect">
                <a:avLst/>
              </a:prstGeom>
              <a:blipFill>
                <a:blip r:embed="rId6"/>
                <a:stretch>
                  <a:fillRect/>
                </a:stretch>
              </a:blipFill>
            </p:spPr>
            <p:txBody>
              <a:bodyPr/>
              <a:lstStyle/>
              <a:p>
                <a:r>
                  <a:rPr lang="en-GB">
                    <a:noFill/>
                  </a:rPr>
                  <a:t> </a:t>
                </a:r>
              </a:p>
            </p:txBody>
          </p:sp>
        </mc:Fallback>
      </mc:AlternateContent>
      <p:sp>
        <p:nvSpPr>
          <p:cNvPr id="5" name="Arrow: Curved Right 4">
            <a:extLst>
              <a:ext uri="{FF2B5EF4-FFF2-40B4-BE49-F238E27FC236}">
                <a16:creationId xmlns:a16="http://schemas.microsoft.com/office/drawing/2014/main" id="{CB41C1AB-561B-49DA-AA91-72C3F1691259}"/>
              </a:ext>
            </a:extLst>
          </p:cNvPr>
          <p:cNvSpPr/>
          <p:nvPr/>
        </p:nvSpPr>
        <p:spPr>
          <a:xfrm>
            <a:off x="6846178" y="2748890"/>
            <a:ext cx="957943" cy="1175657"/>
          </a:xfrm>
          <a:prstGeom prst="curvedRightArrow">
            <a:avLst>
              <a:gd name="adj1" fmla="val 12683"/>
              <a:gd name="adj2" fmla="val 39309"/>
              <a:gd name="adj3" fmla="val 25000"/>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GB">
              <a:solidFill>
                <a:schemeClr val="tx1"/>
              </a:solidFill>
            </a:endParaRPr>
          </a:p>
        </p:txBody>
      </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86F05349-9CE9-4004-83BD-7D04E4BEE69B}"/>
                  </a:ext>
                </a:extLst>
              </p:cNvPr>
              <p:cNvSpPr/>
              <p:nvPr/>
            </p:nvSpPr>
            <p:spPr>
              <a:xfrm>
                <a:off x="7688440" y="3469554"/>
                <a:ext cx="1942968"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fr-FR" sz="3200" i="1">
                          <a:latin typeface="Cambria Math" panose="02040503050406030204" pitchFamily="18" charset="0"/>
                        </a:rPr>
                        <m:t> </m:t>
                      </m:r>
                      <m:r>
                        <a:rPr lang="fr-FR" sz="3200" i="1">
                          <a:latin typeface="Cambria Math" panose="02040503050406030204" pitchFamily="18" charset="0"/>
                        </a:rPr>
                        <m:t>𝑌𝑒𝑠</m:t>
                      </m:r>
                      <m:r>
                        <a:rPr lang="fr-FR" sz="3200" i="1">
                          <a:latin typeface="Cambria Math" panose="02040503050406030204" pitchFamily="18" charset="0"/>
                        </a:rPr>
                        <m:t> | </m:t>
                      </m:r>
                      <m:r>
                        <a:rPr lang="fr-FR" sz="3200" i="1">
                          <a:latin typeface="Cambria Math" panose="02040503050406030204" pitchFamily="18" charset="0"/>
                        </a:rPr>
                        <m:t>𝑁𝑜</m:t>
                      </m:r>
                      <m:r>
                        <a:rPr lang="fr-FR" sz="3200" i="1">
                          <a:latin typeface="Cambria Math" panose="02040503050406030204" pitchFamily="18" charset="0"/>
                        </a:rPr>
                        <m:t> </m:t>
                      </m:r>
                    </m:oMath>
                  </m:oMathPara>
                </a14:m>
                <a:endParaRPr lang="en-GB" sz="3200" dirty="0"/>
              </a:p>
            </p:txBody>
          </p:sp>
        </mc:Choice>
        <mc:Fallback xmlns="">
          <p:sp>
            <p:nvSpPr>
              <p:cNvPr id="8" name="Rectangle 7">
                <a:extLst>
                  <a:ext uri="{FF2B5EF4-FFF2-40B4-BE49-F238E27FC236}">
                    <a16:creationId xmlns:a16="http://schemas.microsoft.com/office/drawing/2014/main" id="{86F05349-9CE9-4004-83BD-7D04E4BEE69B}"/>
                  </a:ext>
                </a:extLst>
              </p:cNvPr>
              <p:cNvSpPr>
                <a:spLocks noRot="1" noChangeAspect="1" noMove="1" noResize="1" noEditPoints="1" noAdjustHandles="1" noChangeArrowheads="1" noChangeShapeType="1" noTextEdit="1"/>
              </p:cNvSpPr>
              <p:nvPr/>
            </p:nvSpPr>
            <p:spPr>
              <a:xfrm>
                <a:off x="7688440" y="3469554"/>
                <a:ext cx="1942968" cy="584775"/>
              </a:xfrm>
              <a:prstGeom prst="rect">
                <a:avLst/>
              </a:prstGeom>
              <a:blipFill>
                <a:blip r:embed="rId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62883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4" grpId="0" animBg="1"/>
      <p:bldP spid="3" grpId="0"/>
      <p:bldP spid="5" grpId="0" animBg="1"/>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A5F9D8F-BC3C-49C7-A1E0-CC9E35D62D62}"/>
              </a:ext>
            </a:extLst>
          </p:cNvPr>
          <p:cNvSpPr txBox="1"/>
          <p:nvPr/>
        </p:nvSpPr>
        <p:spPr>
          <a:xfrm>
            <a:off x="429090" y="1105733"/>
            <a:ext cx="3132561" cy="369332"/>
          </a:xfrm>
          <a:prstGeom prst="rect">
            <a:avLst/>
          </a:prstGeom>
          <a:gradFill>
            <a:gsLst>
              <a:gs pos="0">
                <a:srgbClr val="AAAAAA">
                  <a:lumMod val="80000"/>
                  <a:lumOff val="20000"/>
                </a:srgbClr>
              </a:gs>
              <a:gs pos="30000">
                <a:srgbClr val="AAAAAA">
                  <a:lumMod val="100000"/>
                </a:srgbClr>
              </a:gs>
              <a:gs pos="100000">
                <a:srgbClr val="AAAAAA">
                  <a:lumMod val="79000"/>
                </a:srgbClr>
              </a:gs>
            </a:gsLst>
          </a:gradFill>
          <a:ln/>
        </p:spPr>
        <p:style>
          <a:lnRef idx="1">
            <a:schemeClr val="dk1"/>
          </a:lnRef>
          <a:fillRef idx="2">
            <a:schemeClr val="dk1"/>
          </a:fillRef>
          <a:effectRef idx="1">
            <a:schemeClr val="dk1"/>
          </a:effectRef>
          <a:fontRef idx="minor">
            <a:schemeClr val="dk1"/>
          </a:fontRef>
        </p:style>
        <p:txBody>
          <a:bodyPr rtlCol="0" anchor="ctr"/>
          <a:lstStyle>
            <a:defPPr>
              <a:defRPr lang="fr-FR"/>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en-GB" sz="2400" dirty="0">
                <a:solidFill>
                  <a:schemeClr val="bg1"/>
                </a:solidFill>
              </a:rPr>
              <a:t>4. DATA MERGING</a:t>
            </a:r>
          </a:p>
        </p:txBody>
      </p:sp>
      <p:sp>
        <p:nvSpPr>
          <p:cNvPr id="9" name="Title 1">
            <a:extLst>
              <a:ext uri="{FF2B5EF4-FFF2-40B4-BE49-F238E27FC236}">
                <a16:creationId xmlns:a16="http://schemas.microsoft.com/office/drawing/2014/main" id="{EDB19101-659A-424D-9E8B-79E5C129533C}"/>
              </a:ext>
            </a:extLst>
          </p:cNvPr>
          <p:cNvSpPr>
            <a:spLocks noGrp="1"/>
          </p:cNvSpPr>
          <p:nvPr>
            <p:ph type="title"/>
          </p:nvPr>
        </p:nvSpPr>
        <p:spPr>
          <a:xfrm>
            <a:off x="0" y="-794"/>
            <a:ext cx="12192000" cy="662782"/>
          </a:xfrm>
        </p:spPr>
        <p:style>
          <a:lnRef idx="1">
            <a:schemeClr val="accent3"/>
          </a:lnRef>
          <a:fillRef idx="3">
            <a:schemeClr val="accent3"/>
          </a:fillRef>
          <a:effectRef idx="2">
            <a:schemeClr val="accent3"/>
          </a:effectRef>
          <a:fontRef idx="minor">
            <a:schemeClr val="lt1"/>
          </a:fontRef>
        </p:style>
        <p:txBody>
          <a:bodyPr>
            <a:normAutofit fontScale="90000"/>
          </a:bodyPr>
          <a:lstStyle/>
          <a:p>
            <a:pPr marL="2247900"/>
            <a:r>
              <a:rPr lang="en-GB" dirty="0"/>
              <a:t>Privacy Guard #4</a:t>
            </a:r>
          </a:p>
        </p:txBody>
      </p:sp>
      <p:pic>
        <p:nvPicPr>
          <p:cNvPr id="10" name="Picture 9">
            <a:extLst>
              <a:ext uri="{FF2B5EF4-FFF2-40B4-BE49-F238E27FC236}">
                <a16:creationId xmlns:a16="http://schemas.microsoft.com/office/drawing/2014/main" id="{F94B88F8-2ACC-4BBA-A9C5-D4D172D9D17D}"/>
              </a:ext>
            </a:extLst>
          </p:cNvPr>
          <p:cNvPicPr>
            <a:picLocks noChangeAspect="1"/>
          </p:cNvPicPr>
          <p:nvPr/>
        </p:nvPicPr>
        <p:blipFill>
          <a:blip r:embed="rId3"/>
          <a:stretch>
            <a:fillRect/>
          </a:stretch>
        </p:blipFill>
        <p:spPr>
          <a:xfrm>
            <a:off x="196857" y="33927"/>
            <a:ext cx="623422" cy="551590"/>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385837D8-FC7D-4BCE-9085-DD54B8B7EF29}"/>
              </a:ext>
            </a:extLst>
          </p:cNvPr>
          <p:cNvSpPr/>
          <p:nvPr/>
        </p:nvSpPr>
        <p:spPr>
          <a:xfrm>
            <a:off x="820279" y="-3516"/>
            <a:ext cx="1578282" cy="584775"/>
          </a:xfrm>
          <a:prstGeom prst="rect">
            <a:avLst/>
          </a:prstGeom>
        </p:spPr>
        <p:txBody>
          <a:bodyPr wrap="square">
            <a:spAutoFit/>
          </a:bodyPr>
          <a:lstStyle/>
          <a:p>
            <a:r>
              <a:rPr lang="fr-FR"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rPr>
              <a:t>PLOT</a:t>
            </a:r>
            <a:endParaRPr lang="en-GB"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endParaRPr>
          </a:p>
        </p:txBody>
      </p:sp>
      <p:graphicFrame>
        <p:nvGraphicFramePr>
          <p:cNvPr id="2" name="Table 1">
            <a:extLst>
              <a:ext uri="{FF2B5EF4-FFF2-40B4-BE49-F238E27FC236}">
                <a16:creationId xmlns:a16="http://schemas.microsoft.com/office/drawing/2014/main" id="{77E02293-A8D7-4FE8-8AEA-7342894E31A9}"/>
              </a:ext>
            </a:extLst>
          </p:cNvPr>
          <p:cNvGraphicFramePr>
            <a:graphicFrameLocks noGrp="1"/>
          </p:cNvGraphicFramePr>
          <p:nvPr>
            <p:extLst>
              <p:ext uri="{D42A27DB-BD31-4B8C-83A1-F6EECF244321}">
                <p14:modId xmlns:p14="http://schemas.microsoft.com/office/powerpoint/2010/main" val="1651191456"/>
              </p:ext>
            </p:extLst>
          </p:nvPr>
        </p:nvGraphicFramePr>
        <p:xfrm>
          <a:off x="3361067" y="3708220"/>
          <a:ext cx="1736720" cy="1782850"/>
        </p:xfrm>
        <a:graphic>
          <a:graphicData uri="http://schemas.openxmlformats.org/drawingml/2006/table">
            <a:tbl>
              <a:tblPr firstRow="1"/>
              <a:tblGrid>
                <a:gridCol w="108545">
                  <a:extLst>
                    <a:ext uri="{9D8B030D-6E8A-4147-A177-3AD203B41FA5}">
                      <a16:colId xmlns:a16="http://schemas.microsoft.com/office/drawing/2014/main" val="4008555213"/>
                    </a:ext>
                  </a:extLst>
                </a:gridCol>
                <a:gridCol w="108545">
                  <a:extLst>
                    <a:ext uri="{9D8B030D-6E8A-4147-A177-3AD203B41FA5}">
                      <a16:colId xmlns:a16="http://schemas.microsoft.com/office/drawing/2014/main" val="2071678155"/>
                    </a:ext>
                  </a:extLst>
                </a:gridCol>
                <a:gridCol w="108545">
                  <a:extLst>
                    <a:ext uri="{9D8B030D-6E8A-4147-A177-3AD203B41FA5}">
                      <a16:colId xmlns:a16="http://schemas.microsoft.com/office/drawing/2014/main" val="2345703484"/>
                    </a:ext>
                  </a:extLst>
                </a:gridCol>
                <a:gridCol w="108545">
                  <a:extLst>
                    <a:ext uri="{9D8B030D-6E8A-4147-A177-3AD203B41FA5}">
                      <a16:colId xmlns:a16="http://schemas.microsoft.com/office/drawing/2014/main" val="841560879"/>
                    </a:ext>
                  </a:extLst>
                </a:gridCol>
                <a:gridCol w="108545">
                  <a:extLst>
                    <a:ext uri="{9D8B030D-6E8A-4147-A177-3AD203B41FA5}">
                      <a16:colId xmlns:a16="http://schemas.microsoft.com/office/drawing/2014/main" val="2457486792"/>
                    </a:ext>
                  </a:extLst>
                </a:gridCol>
                <a:gridCol w="108545">
                  <a:extLst>
                    <a:ext uri="{9D8B030D-6E8A-4147-A177-3AD203B41FA5}">
                      <a16:colId xmlns:a16="http://schemas.microsoft.com/office/drawing/2014/main" val="1933582941"/>
                    </a:ext>
                  </a:extLst>
                </a:gridCol>
                <a:gridCol w="108545">
                  <a:extLst>
                    <a:ext uri="{9D8B030D-6E8A-4147-A177-3AD203B41FA5}">
                      <a16:colId xmlns:a16="http://schemas.microsoft.com/office/drawing/2014/main" val="4228880695"/>
                    </a:ext>
                  </a:extLst>
                </a:gridCol>
                <a:gridCol w="108545">
                  <a:extLst>
                    <a:ext uri="{9D8B030D-6E8A-4147-A177-3AD203B41FA5}">
                      <a16:colId xmlns:a16="http://schemas.microsoft.com/office/drawing/2014/main" val="1472864135"/>
                    </a:ext>
                  </a:extLst>
                </a:gridCol>
                <a:gridCol w="108545">
                  <a:extLst>
                    <a:ext uri="{9D8B030D-6E8A-4147-A177-3AD203B41FA5}">
                      <a16:colId xmlns:a16="http://schemas.microsoft.com/office/drawing/2014/main" val="1449919110"/>
                    </a:ext>
                  </a:extLst>
                </a:gridCol>
                <a:gridCol w="108545">
                  <a:extLst>
                    <a:ext uri="{9D8B030D-6E8A-4147-A177-3AD203B41FA5}">
                      <a16:colId xmlns:a16="http://schemas.microsoft.com/office/drawing/2014/main" val="3356205012"/>
                    </a:ext>
                  </a:extLst>
                </a:gridCol>
                <a:gridCol w="108545">
                  <a:extLst>
                    <a:ext uri="{9D8B030D-6E8A-4147-A177-3AD203B41FA5}">
                      <a16:colId xmlns:a16="http://schemas.microsoft.com/office/drawing/2014/main" val="1424399763"/>
                    </a:ext>
                  </a:extLst>
                </a:gridCol>
                <a:gridCol w="133158">
                  <a:extLst>
                    <a:ext uri="{9D8B030D-6E8A-4147-A177-3AD203B41FA5}">
                      <a16:colId xmlns:a16="http://schemas.microsoft.com/office/drawing/2014/main" val="187506126"/>
                    </a:ext>
                  </a:extLst>
                </a:gridCol>
                <a:gridCol w="83932">
                  <a:extLst>
                    <a:ext uri="{9D8B030D-6E8A-4147-A177-3AD203B41FA5}">
                      <a16:colId xmlns:a16="http://schemas.microsoft.com/office/drawing/2014/main" val="224118477"/>
                    </a:ext>
                  </a:extLst>
                </a:gridCol>
                <a:gridCol w="108545">
                  <a:extLst>
                    <a:ext uri="{9D8B030D-6E8A-4147-A177-3AD203B41FA5}">
                      <a16:colId xmlns:a16="http://schemas.microsoft.com/office/drawing/2014/main" val="3529712884"/>
                    </a:ext>
                  </a:extLst>
                </a:gridCol>
                <a:gridCol w="108545">
                  <a:extLst>
                    <a:ext uri="{9D8B030D-6E8A-4147-A177-3AD203B41FA5}">
                      <a16:colId xmlns:a16="http://schemas.microsoft.com/office/drawing/2014/main" val="2891484028"/>
                    </a:ext>
                  </a:extLst>
                </a:gridCol>
                <a:gridCol w="108545">
                  <a:extLst>
                    <a:ext uri="{9D8B030D-6E8A-4147-A177-3AD203B41FA5}">
                      <a16:colId xmlns:a16="http://schemas.microsoft.com/office/drawing/2014/main" val="2522463287"/>
                    </a:ext>
                  </a:extLst>
                </a:gridCol>
              </a:tblGrid>
              <a:tr h="216000">
                <a:tc gridSpan="1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dirty="0">
                          <a:solidFill>
                            <a:schemeClr val="bg1"/>
                          </a:solidFill>
                        </a:rPr>
                        <a:t>Bloom Filter</a:t>
                      </a:r>
                      <a:endParaRPr lang="en-GB" sz="500" dirty="0"/>
                    </a:p>
                  </a:txBody>
                  <a:tcPr marL="72000" marR="72000" marT="360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005993"/>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76518659"/>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40299770"/>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15771187"/>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92372486"/>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229108"/>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57350060"/>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37240816"/>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1277984"/>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61078092"/>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1144002"/>
                  </a:ext>
                </a:extLst>
              </a:tr>
            </a:tbl>
          </a:graphicData>
        </a:graphic>
      </p:graphicFrame>
      <p:pic>
        <p:nvPicPr>
          <p:cNvPr id="12" name="Picture 11">
            <a:extLst>
              <a:ext uri="{FF2B5EF4-FFF2-40B4-BE49-F238E27FC236}">
                <a16:creationId xmlns:a16="http://schemas.microsoft.com/office/drawing/2014/main" id="{2E359C79-34A5-42B6-AF7B-D599239D77DE}"/>
              </a:ext>
            </a:extLst>
          </p:cNvPr>
          <p:cNvPicPr>
            <a:picLocks noChangeAspect="1"/>
          </p:cNvPicPr>
          <p:nvPr/>
        </p:nvPicPr>
        <p:blipFill rotWithShape="1">
          <a:blip r:embed="rId4">
            <a:duotone>
              <a:prstClr val="black"/>
              <a:schemeClr val="accent4">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rcRect t="37358"/>
          <a:stretch/>
        </p:blipFill>
        <p:spPr>
          <a:xfrm>
            <a:off x="3994289" y="681038"/>
            <a:ext cx="4203421" cy="1940172"/>
          </a:xfrm>
          <a:prstGeom prst="rect">
            <a:avLst/>
          </a:prstGeom>
        </p:spPr>
      </p:pic>
      <p:grpSp>
        <p:nvGrpSpPr>
          <p:cNvPr id="13" name="Group 12">
            <a:extLst>
              <a:ext uri="{FF2B5EF4-FFF2-40B4-BE49-F238E27FC236}">
                <a16:creationId xmlns:a16="http://schemas.microsoft.com/office/drawing/2014/main" id="{579B2B7C-B5A0-4528-AC57-D3AF31EEABB6}"/>
              </a:ext>
            </a:extLst>
          </p:cNvPr>
          <p:cNvGrpSpPr/>
          <p:nvPr/>
        </p:nvGrpSpPr>
        <p:grpSpPr>
          <a:xfrm>
            <a:off x="2451883" y="2451839"/>
            <a:ext cx="2755916" cy="1593721"/>
            <a:chOff x="7562356" y="554934"/>
            <a:chExt cx="2314183" cy="1055194"/>
          </a:xfrm>
        </p:grpSpPr>
        <p:cxnSp>
          <p:nvCxnSpPr>
            <p:cNvPr id="14" name="Straight Connector 13">
              <a:extLst>
                <a:ext uri="{FF2B5EF4-FFF2-40B4-BE49-F238E27FC236}">
                  <a16:creationId xmlns:a16="http://schemas.microsoft.com/office/drawing/2014/main" id="{472B98BF-0D21-42EA-A39D-79E6F48810DB}"/>
                </a:ext>
              </a:extLst>
            </p:cNvPr>
            <p:cNvCxnSpPr>
              <a:cxnSpLocks/>
            </p:cNvCxnSpPr>
            <p:nvPr/>
          </p:nvCxnSpPr>
          <p:spPr>
            <a:xfrm flipV="1">
              <a:off x="7562356" y="1139199"/>
              <a:ext cx="570002" cy="470929"/>
            </a:xfrm>
            <a:prstGeom prst="line">
              <a:avLst/>
            </a:prstGeom>
            <a:ln w="1143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BB025E-AFCD-4686-8F4B-339E9F314B9D}"/>
                </a:ext>
              </a:extLst>
            </p:cNvPr>
            <p:cNvCxnSpPr>
              <a:cxnSpLocks/>
            </p:cNvCxnSpPr>
            <p:nvPr/>
          </p:nvCxnSpPr>
          <p:spPr>
            <a:xfrm>
              <a:off x="8076985" y="1156525"/>
              <a:ext cx="700347" cy="62429"/>
            </a:xfrm>
            <a:prstGeom prst="line">
              <a:avLst/>
            </a:prstGeom>
            <a:ln w="1143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FA26D3F-4D20-4C2B-A6A6-0754405A13D8}"/>
                </a:ext>
              </a:extLst>
            </p:cNvPr>
            <p:cNvCxnSpPr>
              <a:cxnSpLocks/>
            </p:cNvCxnSpPr>
            <p:nvPr/>
          </p:nvCxnSpPr>
          <p:spPr>
            <a:xfrm flipV="1">
              <a:off x="8765116" y="554934"/>
              <a:ext cx="1111423" cy="664020"/>
            </a:xfrm>
            <a:prstGeom prst="line">
              <a:avLst/>
            </a:prstGeom>
            <a:ln w="114300">
              <a:solidFill>
                <a:schemeClr val="accent2"/>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E3EB1B2F-458D-4A42-AD0E-760A582FB972}"/>
              </a:ext>
            </a:extLst>
          </p:cNvPr>
          <p:cNvGrpSpPr/>
          <p:nvPr/>
        </p:nvGrpSpPr>
        <p:grpSpPr>
          <a:xfrm>
            <a:off x="1059242" y="3869057"/>
            <a:ext cx="1807547" cy="2114164"/>
            <a:chOff x="1886540" y="3869057"/>
            <a:chExt cx="1807547" cy="2114164"/>
          </a:xfrm>
        </p:grpSpPr>
        <p:grpSp>
          <p:nvGrpSpPr>
            <p:cNvPr id="19" name="Group 18">
              <a:extLst>
                <a:ext uri="{FF2B5EF4-FFF2-40B4-BE49-F238E27FC236}">
                  <a16:creationId xmlns:a16="http://schemas.microsoft.com/office/drawing/2014/main" id="{513662CA-3948-4C80-B52C-13B3B250E18F}"/>
                </a:ext>
              </a:extLst>
            </p:cNvPr>
            <p:cNvGrpSpPr/>
            <p:nvPr/>
          </p:nvGrpSpPr>
          <p:grpSpPr>
            <a:xfrm>
              <a:off x="1886540" y="3869057"/>
              <a:ext cx="1807547" cy="1569070"/>
              <a:chOff x="8851900" y="3797300"/>
              <a:chExt cx="723794" cy="628301"/>
            </a:xfrm>
          </p:grpSpPr>
          <p:sp>
            <p:nvSpPr>
              <p:cNvPr id="20" name="Oval 19">
                <a:extLst>
                  <a:ext uri="{FF2B5EF4-FFF2-40B4-BE49-F238E27FC236}">
                    <a16:creationId xmlns:a16="http://schemas.microsoft.com/office/drawing/2014/main" id="{98DE5D1A-D43E-4FE6-9773-28F76D26E6ED}"/>
                  </a:ext>
                </a:extLst>
              </p:cNvPr>
              <p:cNvSpPr/>
              <p:nvPr/>
            </p:nvSpPr>
            <p:spPr>
              <a:xfrm>
                <a:off x="8997043" y="3869871"/>
                <a:ext cx="489608" cy="502684"/>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4A4D4831-B6C7-4314-86C7-B98803C0A0FA}"/>
                  </a:ext>
                </a:extLst>
              </p:cNvPr>
              <p:cNvSpPr/>
              <p:nvPr/>
            </p:nvSpPr>
            <p:spPr>
              <a:xfrm>
                <a:off x="9054569" y="3928933"/>
                <a:ext cx="374556" cy="384559"/>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F0C15FAD-9F6D-4F82-8415-2EAF28126449}"/>
                  </a:ext>
                </a:extLst>
              </p:cNvPr>
              <p:cNvSpPr/>
              <p:nvPr/>
            </p:nvSpPr>
            <p:spPr>
              <a:xfrm>
                <a:off x="9107594" y="3984259"/>
                <a:ext cx="263313" cy="270345"/>
              </a:xfrm>
              <a:prstGeom prst="ellipse">
                <a:avLst/>
              </a:pr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tangle 22">
                <a:extLst>
                  <a:ext uri="{FF2B5EF4-FFF2-40B4-BE49-F238E27FC236}">
                    <a16:creationId xmlns:a16="http://schemas.microsoft.com/office/drawing/2014/main" id="{A99D79A4-2AFF-4DCB-86A9-FD938C77612C}"/>
                  </a:ext>
                </a:extLst>
              </p:cNvPr>
              <p:cNvSpPr/>
              <p:nvPr/>
            </p:nvSpPr>
            <p:spPr>
              <a:xfrm>
                <a:off x="8851900" y="3797300"/>
                <a:ext cx="409575" cy="35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5E47D530-11F0-44BB-923F-A23662F402DD}"/>
                  </a:ext>
                </a:extLst>
              </p:cNvPr>
              <p:cNvSpPr/>
              <p:nvPr/>
            </p:nvSpPr>
            <p:spPr>
              <a:xfrm>
                <a:off x="8931275" y="4066826"/>
                <a:ext cx="644419" cy="358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7" name="Picture 16">
              <a:extLst>
                <a:ext uri="{FF2B5EF4-FFF2-40B4-BE49-F238E27FC236}">
                  <a16:creationId xmlns:a16="http://schemas.microsoft.com/office/drawing/2014/main" id="{B4839CAC-44AD-4EE5-A2BF-D690C6A60CF3}"/>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66914" b="12947"/>
            <a:stretch/>
          </p:blipFill>
          <p:spPr>
            <a:xfrm>
              <a:off x="1894105" y="4501792"/>
              <a:ext cx="1492847" cy="1481429"/>
            </a:xfrm>
            <a:prstGeom prst="rect">
              <a:avLst/>
            </a:prstGeom>
          </p:spPr>
        </p:pic>
        <p:sp>
          <p:nvSpPr>
            <p:cNvPr id="25" name="TextBox 24">
              <a:extLst>
                <a:ext uri="{FF2B5EF4-FFF2-40B4-BE49-F238E27FC236}">
                  <a16:creationId xmlns:a16="http://schemas.microsoft.com/office/drawing/2014/main" id="{C9351F92-0A62-402B-9562-D2DE5E3683DA}"/>
                </a:ext>
              </a:extLst>
            </p:cNvPr>
            <p:cNvSpPr txBox="1"/>
            <p:nvPr/>
          </p:nvSpPr>
          <p:spPr>
            <a:xfrm>
              <a:off x="2804060" y="4673523"/>
              <a:ext cx="864339" cy="369332"/>
            </a:xfrm>
            <a:prstGeom prst="rect">
              <a:avLst/>
            </a:prstGeom>
            <a:noFill/>
          </p:spPr>
          <p:txBody>
            <a:bodyPr wrap="none" rtlCol="0">
              <a:spAutoFit/>
            </a:bodyPr>
            <a:lstStyle/>
            <a:p>
              <a:r>
                <a:rPr lang="en-GB" dirty="0"/>
                <a:t>Publish</a:t>
              </a:r>
            </a:p>
          </p:txBody>
        </p:sp>
      </p:grpSp>
      <p:graphicFrame>
        <p:nvGraphicFramePr>
          <p:cNvPr id="26" name="Table 25">
            <a:extLst>
              <a:ext uri="{FF2B5EF4-FFF2-40B4-BE49-F238E27FC236}">
                <a16:creationId xmlns:a16="http://schemas.microsoft.com/office/drawing/2014/main" id="{D4319A44-4469-49C1-B6F6-0737901FEE54}"/>
              </a:ext>
            </a:extLst>
          </p:cNvPr>
          <p:cNvGraphicFramePr>
            <a:graphicFrameLocks noGrp="1"/>
          </p:cNvGraphicFramePr>
          <p:nvPr>
            <p:extLst>
              <p:ext uri="{D42A27DB-BD31-4B8C-83A1-F6EECF244321}">
                <p14:modId xmlns:p14="http://schemas.microsoft.com/office/powerpoint/2010/main" val="125720257"/>
              </p:ext>
            </p:extLst>
          </p:nvPr>
        </p:nvGraphicFramePr>
        <p:xfrm>
          <a:off x="6314861" y="1552256"/>
          <a:ext cx="1736720" cy="1782850"/>
        </p:xfrm>
        <a:graphic>
          <a:graphicData uri="http://schemas.openxmlformats.org/drawingml/2006/table">
            <a:tbl>
              <a:tblPr firstRow="1"/>
              <a:tblGrid>
                <a:gridCol w="108545">
                  <a:extLst>
                    <a:ext uri="{9D8B030D-6E8A-4147-A177-3AD203B41FA5}">
                      <a16:colId xmlns:a16="http://schemas.microsoft.com/office/drawing/2014/main" val="4008555213"/>
                    </a:ext>
                  </a:extLst>
                </a:gridCol>
                <a:gridCol w="108545">
                  <a:extLst>
                    <a:ext uri="{9D8B030D-6E8A-4147-A177-3AD203B41FA5}">
                      <a16:colId xmlns:a16="http://schemas.microsoft.com/office/drawing/2014/main" val="2071678155"/>
                    </a:ext>
                  </a:extLst>
                </a:gridCol>
                <a:gridCol w="108545">
                  <a:extLst>
                    <a:ext uri="{9D8B030D-6E8A-4147-A177-3AD203B41FA5}">
                      <a16:colId xmlns:a16="http://schemas.microsoft.com/office/drawing/2014/main" val="2345703484"/>
                    </a:ext>
                  </a:extLst>
                </a:gridCol>
                <a:gridCol w="108545">
                  <a:extLst>
                    <a:ext uri="{9D8B030D-6E8A-4147-A177-3AD203B41FA5}">
                      <a16:colId xmlns:a16="http://schemas.microsoft.com/office/drawing/2014/main" val="841560879"/>
                    </a:ext>
                  </a:extLst>
                </a:gridCol>
                <a:gridCol w="108545">
                  <a:extLst>
                    <a:ext uri="{9D8B030D-6E8A-4147-A177-3AD203B41FA5}">
                      <a16:colId xmlns:a16="http://schemas.microsoft.com/office/drawing/2014/main" val="2457486792"/>
                    </a:ext>
                  </a:extLst>
                </a:gridCol>
                <a:gridCol w="108545">
                  <a:extLst>
                    <a:ext uri="{9D8B030D-6E8A-4147-A177-3AD203B41FA5}">
                      <a16:colId xmlns:a16="http://schemas.microsoft.com/office/drawing/2014/main" val="1933582941"/>
                    </a:ext>
                  </a:extLst>
                </a:gridCol>
                <a:gridCol w="108545">
                  <a:extLst>
                    <a:ext uri="{9D8B030D-6E8A-4147-A177-3AD203B41FA5}">
                      <a16:colId xmlns:a16="http://schemas.microsoft.com/office/drawing/2014/main" val="4228880695"/>
                    </a:ext>
                  </a:extLst>
                </a:gridCol>
                <a:gridCol w="108545">
                  <a:extLst>
                    <a:ext uri="{9D8B030D-6E8A-4147-A177-3AD203B41FA5}">
                      <a16:colId xmlns:a16="http://schemas.microsoft.com/office/drawing/2014/main" val="1472864135"/>
                    </a:ext>
                  </a:extLst>
                </a:gridCol>
                <a:gridCol w="108545">
                  <a:extLst>
                    <a:ext uri="{9D8B030D-6E8A-4147-A177-3AD203B41FA5}">
                      <a16:colId xmlns:a16="http://schemas.microsoft.com/office/drawing/2014/main" val="1449919110"/>
                    </a:ext>
                  </a:extLst>
                </a:gridCol>
                <a:gridCol w="108545">
                  <a:extLst>
                    <a:ext uri="{9D8B030D-6E8A-4147-A177-3AD203B41FA5}">
                      <a16:colId xmlns:a16="http://schemas.microsoft.com/office/drawing/2014/main" val="3356205012"/>
                    </a:ext>
                  </a:extLst>
                </a:gridCol>
                <a:gridCol w="108545">
                  <a:extLst>
                    <a:ext uri="{9D8B030D-6E8A-4147-A177-3AD203B41FA5}">
                      <a16:colId xmlns:a16="http://schemas.microsoft.com/office/drawing/2014/main" val="1424399763"/>
                    </a:ext>
                  </a:extLst>
                </a:gridCol>
                <a:gridCol w="133158">
                  <a:extLst>
                    <a:ext uri="{9D8B030D-6E8A-4147-A177-3AD203B41FA5}">
                      <a16:colId xmlns:a16="http://schemas.microsoft.com/office/drawing/2014/main" val="187506126"/>
                    </a:ext>
                  </a:extLst>
                </a:gridCol>
                <a:gridCol w="83932">
                  <a:extLst>
                    <a:ext uri="{9D8B030D-6E8A-4147-A177-3AD203B41FA5}">
                      <a16:colId xmlns:a16="http://schemas.microsoft.com/office/drawing/2014/main" val="224118477"/>
                    </a:ext>
                  </a:extLst>
                </a:gridCol>
                <a:gridCol w="108545">
                  <a:extLst>
                    <a:ext uri="{9D8B030D-6E8A-4147-A177-3AD203B41FA5}">
                      <a16:colId xmlns:a16="http://schemas.microsoft.com/office/drawing/2014/main" val="3529712884"/>
                    </a:ext>
                  </a:extLst>
                </a:gridCol>
                <a:gridCol w="108545">
                  <a:extLst>
                    <a:ext uri="{9D8B030D-6E8A-4147-A177-3AD203B41FA5}">
                      <a16:colId xmlns:a16="http://schemas.microsoft.com/office/drawing/2014/main" val="2891484028"/>
                    </a:ext>
                  </a:extLst>
                </a:gridCol>
                <a:gridCol w="108545">
                  <a:extLst>
                    <a:ext uri="{9D8B030D-6E8A-4147-A177-3AD203B41FA5}">
                      <a16:colId xmlns:a16="http://schemas.microsoft.com/office/drawing/2014/main" val="2522463287"/>
                    </a:ext>
                  </a:extLst>
                </a:gridCol>
              </a:tblGrid>
              <a:tr h="216000">
                <a:tc gridSpan="1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dirty="0">
                          <a:solidFill>
                            <a:schemeClr val="bg1"/>
                          </a:solidFill>
                        </a:rPr>
                        <a:t>Global Infection Record</a:t>
                      </a:r>
                      <a:endParaRPr lang="en-GB" sz="500" dirty="0"/>
                    </a:p>
                  </a:txBody>
                  <a:tcPr marL="72000" marR="72000" marT="360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005993"/>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6518659"/>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0299770"/>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5771187"/>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1892372486"/>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229108"/>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7350060"/>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7240816"/>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277984"/>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1078092"/>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4071144002"/>
                  </a:ext>
                </a:extLst>
              </a:tr>
            </a:tbl>
          </a:graphicData>
        </a:graphic>
      </p:graphicFrame>
      <p:cxnSp>
        <p:nvCxnSpPr>
          <p:cNvPr id="27" name="Straight Connector 26">
            <a:extLst>
              <a:ext uri="{FF2B5EF4-FFF2-40B4-BE49-F238E27FC236}">
                <a16:creationId xmlns:a16="http://schemas.microsoft.com/office/drawing/2014/main" id="{6F404829-68C1-45FB-BE0C-5FCD7AA53575}"/>
              </a:ext>
            </a:extLst>
          </p:cNvPr>
          <p:cNvCxnSpPr>
            <a:cxnSpLocks/>
          </p:cNvCxnSpPr>
          <p:nvPr/>
        </p:nvCxnSpPr>
        <p:spPr>
          <a:xfrm flipV="1">
            <a:off x="4511559" y="3283992"/>
            <a:ext cx="2776443" cy="2069050"/>
          </a:xfrm>
          <a:prstGeom prst="line">
            <a:avLst/>
          </a:prstGeom>
          <a:ln w="34925">
            <a:solidFill>
              <a:schemeClr val="accent2"/>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89A63FA-C4AA-4FA0-8E39-11585AF52A99}"/>
              </a:ext>
            </a:extLst>
          </p:cNvPr>
          <p:cNvCxnSpPr>
            <a:cxnSpLocks/>
          </p:cNvCxnSpPr>
          <p:nvPr/>
        </p:nvCxnSpPr>
        <p:spPr>
          <a:xfrm flipV="1">
            <a:off x="4700834" y="2937566"/>
            <a:ext cx="2776443" cy="2069050"/>
          </a:xfrm>
          <a:prstGeom prst="line">
            <a:avLst/>
          </a:prstGeom>
          <a:ln w="34925">
            <a:solidFill>
              <a:schemeClr val="accent2"/>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0BF6CB-808E-4DD0-81AA-6B8DDA59DC95}"/>
              </a:ext>
            </a:extLst>
          </p:cNvPr>
          <p:cNvCxnSpPr>
            <a:cxnSpLocks/>
          </p:cNvCxnSpPr>
          <p:nvPr/>
        </p:nvCxnSpPr>
        <p:spPr>
          <a:xfrm flipV="1">
            <a:off x="4480816" y="2799538"/>
            <a:ext cx="2776443" cy="2069050"/>
          </a:xfrm>
          <a:prstGeom prst="line">
            <a:avLst/>
          </a:prstGeom>
          <a:ln w="34925">
            <a:solidFill>
              <a:schemeClr val="accent2"/>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FFD35870-89A5-4C06-A109-D4E69F1015E7}"/>
              </a:ext>
            </a:extLst>
          </p:cNvPr>
          <p:cNvCxnSpPr>
            <a:cxnSpLocks/>
          </p:cNvCxnSpPr>
          <p:nvPr/>
        </p:nvCxnSpPr>
        <p:spPr>
          <a:xfrm flipV="1">
            <a:off x="3819575" y="2868552"/>
            <a:ext cx="2776443" cy="2069050"/>
          </a:xfrm>
          <a:prstGeom prst="line">
            <a:avLst/>
          </a:prstGeom>
          <a:ln w="34925">
            <a:solidFill>
              <a:schemeClr val="accent2"/>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8E18136-8775-498D-A677-E1EB72F8EDFB}"/>
              </a:ext>
            </a:extLst>
          </p:cNvPr>
          <p:cNvCxnSpPr>
            <a:cxnSpLocks/>
          </p:cNvCxnSpPr>
          <p:nvPr/>
        </p:nvCxnSpPr>
        <p:spPr>
          <a:xfrm flipV="1">
            <a:off x="4238228" y="2382498"/>
            <a:ext cx="2776443" cy="2069050"/>
          </a:xfrm>
          <a:prstGeom prst="line">
            <a:avLst/>
          </a:prstGeom>
          <a:ln w="34925">
            <a:solidFill>
              <a:schemeClr val="accent2"/>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25E0DF10-DE54-454E-A977-A83C1CBD0C17}"/>
              </a:ext>
            </a:extLst>
          </p:cNvPr>
          <p:cNvCxnSpPr>
            <a:cxnSpLocks/>
          </p:cNvCxnSpPr>
          <p:nvPr/>
        </p:nvCxnSpPr>
        <p:spPr>
          <a:xfrm flipV="1">
            <a:off x="4990922" y="1933111"/>
            <a:ext cx="2776443" cy="2069050"/>
          </a:xfrm>
          <a:prstGeom prst="line">
            <a:avLst/>
          </a:prstGeom>
          <a:ln w="34925">
            <a:solidFill>
              <a:schemeClr val="accent2"/>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219AA189-F308-4025-A208-DEE521EFE6C4}"/>
              </a:ext>
            </a:extLst>
          </p:cNvPr>
          <p:cNvCxnSpPr>
            <a:cxnSpLocks/>
          </p:cNvCxnSpPr>
          <p:nvPr/>
        </p:nvCxnSpPr>
        <p:spPr>
          <a:xfrm flipV="1">
            <a:off x="3948140" y="2076254"/>
            <a:ext cx="2776443" cy="2069050"/>
          </a:xfrm>
          <a:prstGeom prst="line">
            <a:avLst/>
          </a:prstGeom>
          <a:ln w="34925">
            <a:solidFill>
              <a:schemeClr val="accent2"/>
            </a:solidFill>
            <a:prstDash val="sysDot"/>
            <a:tailEnd type="triangle" w="med" len="med"/>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580314E-06BE-478C-A340-7F232E10C6E3}"/>
              </a:ext>
            </a:extLst>
          </p:cNvPr>
          <p:cNvCxnSpPr>
            <a:cxnSpLocks/>
          </p:cNvCxnSpPr>
          <p:nvPr/>
        </p:nvCxnSpPr>
        <p:spPr>
          <a:xfrm flipV="1">
            <a:off x="3617972" y="2157805"/>
            <a:ext cx="2776443" cy="2069050"/>
          </a:xfrm>
          <a:prstGeom prst="line">
            <a:avLst/>
          </a:prstGeom>
          <a:ln w="34925">
            <a:solidFill>
              <a:schemeClr val="accent2"/>
            </a:solidFill>
            <a:prstDash val="sysDot"/>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648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D5E018CA-9232-4E2E-851E-55AD7265F4BA}"/>
              </a:ext>
            </a:extLst>
          </p:cNvPr>
          <p:cNvPicPr>
            <a:picLocks noChangeAspect="1"/>
          </p:cNvPicPr>
          <p:nvPr/>
        </p:nvPicPr>
        <p:blipFill rotWithShape="1">
          <a:blip r:embed="rId3">
            <a:duotone>
              <a:prstClr val="black"/>
              <a:schemeClr val="accent4">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37358"/>
          <a:stretch/>
        </p:blipFill>
        <p:spPr>
          <a:xfrm>
            <a:off x="3994289" y="681038"/>
            <a:ext cx="4203421" cy="1940172"/>
          </a:xfrm>
          <a:prstGeom prst="rect">
            <a:avLst/>
          </a:prstGeom>
        </p:spPr>
      </p:pic>
      <p:sp>
        <p:nvSpPr>
          <p:cNvPr id="9" name="Title 1">
            <a:extLst>
              <a:ext uri="{FF2B5EF4-FFF2-40B4-BE49-F238E27FC236}">
                <a16:creationId xmlns:a16="http://schemas.microsoft.com/office/drawing/2014/main" id="{EDB19101-659A-424D-9E8B-79E5C129533C}"/>
              </a:ext>
            </a:extLst>
          </p:cNvPr>
          <p:cNvSpPr>
            <a:spLocks noGrp="1"/>
          </p:cNvSpPr>
          <p:nvPr>
            <p:ph type="title"/>
          </p:nvPr>
        </p:nvSpPr>
        <p:spPr>
          <a:xfrm>
            <a:off x="0" y="-794"/>
            <a:ext cx="12192000" cy="662782"/>
          </a:xfrm>
        </p:spPr>
        <p:style>
          <a:lnRef idx="1">
            <a:schemeClr val="accent3"/>
          </a:lnRef>
          <a:fillRef idx="3">
            <a:schemeClr val="accent3"/>
          </a:fillRef>
          <a:effectRef idx="2">
            <a:schemeClr val="accent3"/>
          </a:effectRef>
          <a:fontRef idx="minor">
            <a:schemeClr val="lt1"/>
          </a:fontRef>
        </p:style>
        <p:txBody>
          <a:bodyPr>
            <a:normAutofit fontScale="90000"/>
          </a:bodyPr>
          <a:lstStyle/>
          <a:p>
            <a:pPr marL="2247900"/>
            <a:r>
              <a:rPr lang="en-GB" dirty="0"/>
              <a:t>Infection Risk Check</a:t>
            </a:r>
          </a:p>
        </p:txBody>
      </p:sp>
      <p:pic>
        <p:nvPicPr>
          <p:cNvPr id="10" name="Picture 9">
            <a:extLst>
              <a:ext uri="{FF2B5EF4-FFF2-40B4-BE49-F238E27FC236}">
                <a16:creationId xmlns:a16="http://schemas.microsoft.com/office/drawing/2014/main" id="{F94B88F8-2ACC-4BBA-A9C5-D4D172D9D17D}"/>
              </a:ext>
            </a:extLst>
          </p:cNvPr>
          <p:cNvPicPr>
            <a:picLocks noChangeAspect="1"/>
          </p:cNvPicPr>
          <p:nvPr/>
        </p:nvPicPr>
        <p:blipFill>
          <a:blip r:embed="rId5"/>
          <a:stretch>
            <a:fillRect/>
          </a:stretch>
        </p:blipFill>
        <p:spPr>
          <a:xfrm>
            <a:off x="196857" y="33927"/>
            <a:ext cx="623422" cy="551590"/>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385837D8-FC7D-4BCE-9085-DD54B8B7EF29}"/>
              </a:ext>
            </a:extLst>
          </p:cNvPr>
          <p:cNvSpPr/>
          <p:nvPr/>
        </p:nvSpPr>
        <p:spPr>
          <a:xfrm>
            <a:off x="820279" y="-3516"/>
            <a:ext cx="1578282" cy="584775"/>
          </a:xfrm>
          <a:prstGeom prst="rect">
            <a:avLst/>
          </a:prstGeom>
        </p:spPr>
        <p:txBody>
          <a:bodyPr wrap="square">
            <a:spAutoFit/>
          </a:bodyPr>
          <a:lstStyle/>
          <a:p>
            <a:r>
              <a:rPr lang="fr-FR"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rPr>
              <a:t>PLOT</a:t>
            </a:r>
            <a:endParaRPr lang="en-GB"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endParaRPr>
          </a:p>
        </p:txBody>
      </p:sp>
      <p:graphicFrame>
        <p:nvGraphicFramePr>
          <p:cNvPr id="26" name="Table 25">
            <a:extLst>
              <a:ext uri="{FF2B5EF4-FFF2-40B4-BE49-F238E27FC236}">
                <a16:creationId xmlns:a16="http://schemas.microsoft.com/office/drawing/2014/main" id="{D4319A44-4469-49C1-B6F6-0737901FEE54}"/>
              </a:ext>
            </a:extLst>
          </p:cNvPr>
          <p:cNvGraphicFramePr>
            <a:graphicFrameLocks noGrp="1"/>
          </p:cNvGraphicFramePr>
          <p:nvPr>
            <p:extLst>
              <p:ext uri="{D42A27DB-BD31-4B8C-83A1-F6EECF244321}">
                <p14:modId xmlns:p14="http://schemas.microsoft.com/office/powerpoint/2010/main" val="2603170759"/>
              </p:ext>
            </p:extLst>
          </p:nvPr>
        </p:nvGraphicFramePr>
        <p:xfrm>
          <a:off x="6314861" y="1552256"/>
          <a:ext cx="1736720" cy="1782850"/>
        </p:xfrm>
        <a:graphic>
          <a:graphicData uri="http://schemas.openxmlformats.org/drawingml/2006/table">
            <a:tbl>
              <a:tblPr firstRow="1"/>
              <a:tblGrid>
                <a:gridCol w="108545">
                  <a:extLst>
                    <a:ext uri="{9D8B030D-6E8A-4147-A177-3AD203B41FA5}">
                      <a16:colId xmlns:a16="http://schemas.microsoft.com/office/drawing/2014/main" val="4008555213"/>
                    </a:ext>
                  </a:extLst>
                </a:gridCol>
                <a:gridCol w="108545">
                  <a:extLst>
                    <a:ext uri="{9D8B030D-6E8A-4147-A177-3AD203B41FA5}">
                      <a16:colId xmlns:a16="http://schemas.microsoft.com/office/drawing/2014/main" val="2071678155"/>
                    </a:ext>
                  </a:extLst>
                </a:gridCol>
                <a:gridCol w="108545">
                  <a:extLst>
                    <a:ext uri="{9D8B030D-6E8A-4147-A177-3AD203B41FA5}">
                      <a16:colId xmlns:a16="http://schemas.microsoft.com/office/drawing/2014/main" val="2345703484"/>
                    </a:ext>
                  </a:extLst>
                </a:gridCol>
                <a:gridCol w="108545">
                  <a:extLst>
                    <a:ext uri="{9D8B030D-6E8A-4147-A177-3AD203B41FA5}">
                      <a16:colId xmlns:a16="http://schemas.microsoft.com/office/drawing/2014/main" val="841560879"/>
                    </a:ext>
                  </a:extLst>
                </a:gridCol>
                <a:gridCol w="108545">
                  <a:extLst>
                    <a:ext uri="{9D8B030D-6E8A-4147-A177-3AD203B41FA5}">
                      <a16:colId xmlns:a16="http://schemas.microsoft.com/office/drawing/2014/main" val="2457486792"/>
                    </a:ext>
                  </a:extLst>
                </a:gridCol>
                <a:gridCol w="108545">
                  <a:extLst>
                    <a:ext uri="{9D8B030D-6E8A-4147-A177-3AD203B41FA5}">
                      <a16:colId xmlns:a16="http://schemas.microsoft.com/office/drawing/2014/main" val="1933582941"/>
                    </a:ext>
                  </a:extLst>
                </a:gridCol>
                <a:gridCol w="108545">
                  <a:extLst>
                    <a:ext uri="{9D8B030D-6E8A-4147-A177-3AD203B41FA5}">
                      <a16:colId xmlns:a16="http://schemas.microsoft.com/office/drawing/2014/main" val="4228880695"/>
                    </a:ext>
                  </a:extLst>
                </a:gridCol>
                <a:gridCol w="108545">
                  <a:extLst>
                    <a:ext uri="{9D8B030D-6E8A-4147-A177-3AD203B41FA5}">
                      <a16:colId xmlns:a16="http://schemas.microsoft.com/office/drawing/2014/main" val="1472864135"/>
                    </a:ext>
                  </a:extLst>
                </a:gridCol>
                <a:gridCol w="108545">
                  <a:extLst>
                    <a:ext uri="{9D8B030D-6E8A-4147-A177-3AD203B41FA5}">
                      <a16:colId xmlns:a16="http://schemas.microsoft.com/office/drawing/2014/main" val="1449919110"/>
                    </a:ext>
                  </a:extLst>
                </a:gridCol>
                <a:gridCol w="108545">
                  <a:extLst>
                    <a:ext uri="{9D8B030D-6E8A-4147-A177-3AD203B41FA5}">
                      <a16:colId xmlns:a16="http://schemas.microsoft.com/office/drawing/2014/main" val="3356205012"/>
                    </a:ext>
                  </a:extLst>
                </a:gridCol>
                <a:gridCol w="108545">
                  <a:extLst>
                    <a:ext uri="{9D8B030D-6E8A-4147-A177-3AD203B41FA5}">
                      <a16:colId xmlns:a16="http://schemas.microsoft.com/office/drawing/2014/main" val="1424399763"/>
                    </a:ext>
                  </a:extLst>
                </a:gridCol>
                <a:gridCol w="104794">
                  <a:extLst>
                    <a:ext uri="{9D8B030D-6E8A-4147-A177-3AD203B41FA5}">
                      <a16:colId xmlns:a16="http://schemas.microsoft.com/office/drawing/2014/main" val="187506126"/>
                    </a:ext>
                  </a:extLst>
                </a:gridCol>
                <a:gridCol w="112296">
                  <a:extLst>
                    <a:ext uri="{9D8B030D-6E8A-4147-A177-3AD203B41FA5}">
                      <a16:colId xmlns:a16="http://schemas.microsoft.com/office/drawing/2014/main" val="224118477"/>
                    </a:ext>
                  </a:extLst>
                </a:gridCol>
                <a:gridCol w="108545">
                  <a:extLst>
                    <a:ext uri="{9D8B030D-6E8A-4147-A177-3AD203B41FA5}">
                      <a16:colId xmlns:a16="http://schemas.microsoft.com/office/drawing/2014/main" val="3529712884"/>
                    </a:ext>
                  </a:extLst>
                </a:gridCol>
                <a:gridCol w="108545">
                  <a:extLst>
                    <a:ext uri="{9D8B030D-6E8A-4147-A177-3AD203B41FA5}">
                      <a16:colId xmlns:a16="http://schemas.microsoft.com/office/drawing/2014/main" val="2891484028"/>
                    </a:ext>
                  </a:extLst>
                </a:gridCol>
                <a:gridCol w="108545">
                  <a:extLst>
                    <a:ext uri="{9D8B030D-6E8A-4147-A177-3AD203B41FA5}">
                      <a16:colId xmlns:a16="http://schemas.microsoft.com/office/drawing/2014/main" val="2522463287"/>
                    </a:ext>
                  </a:extLst>
                </a:gridCol>
              </a:tblGrid>
              <a:tr h="216000">
                <a:tc gridSpan="1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dirty="0">
                          <a:solidFill>
                            <a:schemeClr val="bg1"/>
                          </a:solidFill>
                        </a:rPr>
                        <a:t>Global Infection Record</a:t>
                      </a:r>
                      <a:endParaRPr lang="en-GB" sz="500" dirty="0"/>
                    </a:p>
                  </a:txBody>
                  <a:tcPr marL="72000" marR="72000" marT="360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005993"/>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6518659"/>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0299770"/>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5771187"/>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1892372486"/>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0229108"/>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7350060"/>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7240816"/>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277984"/>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1078092"/>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50000"/>
                      </a:schemeClr>
                    </a:solidFill>
                  </a:tcPr>
                </a:tc>
                <a:extLst>
                  <a:ext uri="{0D108BD9-81ED-4DB2-BD59-A6C34878D82A}">
                    <a16:rowId xmlns:a16="http://schemas.microsoft.com/office/drawing/2014/main" val="4071144002"/>
                  </a:ext>
                </a:extLst>
              </a:tr>
            </a:tbl>
          </a:graphicData>
        </a:graphic>
      </p:graphicFrame>
      <p:pic>
        <p:nvPicPr>
          <p:cNvPr id="37" name="Picture 36">
            <a:extLst>
              <a:ext uri="{FF2B5EF4-FFF2-40B4-BE49-F238E27FC236}">
                <a16:creationId xmlns:a16="http://schemas.microsoft.com/office/drawing/2014/main" id="{CE95D410-B9D0-4C0C-A159-4F4720FDDA52}"/>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33381" r="32814" b="13544"/>
          <a:stretch/>
        </p:blipFill>
        <p:spPr>
          <a:xfrm>
            <a:off x="3219267" y="2897809"/>
            <a:ext cx="1609322" cy="1552329"/>
          </a:xfrm>
          <a:prstGeom prst="rect">
            <a:avLst/>
          </a:prstGeom>
        </p:spPr>
      </p:pic>
      <p:graphicFrame>
        <p:nvGraphicFramePr>
          <p:cNvPr id="38" name="Table 12">
            <a:extLst>
              <a:ext uri="{FF2B5EF4-FFF2-40B4-BE49-F238E27FC236}">
                <a16:creationId xmlns:a16="http://schemas.microsoft.com/office/drawing/2014/main" id="{5A9DBE2C-A9C3-4906-9705-674A3A2DBF37}"/>
              </a:ext>
            </a:extLst>
          </p:cNvPr>
          <p:cNvGraphicFramePr>
            <a:graphicFrameLocks noGrp="1"/>
          </p:cNvGraphicFramePr>
          <p:nvPr>
            <p:extLst>
              <p:ext uri="{D42A27DB-BD31-4B8C-83A1-F6EECF244321}">
                <p14:modId xmlns:p14="http://schemas.microsoft.com/office/powerpoint/2010/main" val="749476214"/>
              </p:ext>
            </p:extLst>
          </p:nvPr>
        </p:nvGraphicFramePr>
        <p:xfrm>
          <a:off x="117206" y="4386179"/>
          <a:ext cx="2104239" cy="1081896"/>
        </p:xfrm>
        <a:graphic>
          <a:graphicData uri="http://schemas.openxmlformats.org/drawingml/2006/table">
            <a:tbl>
              <a:tblPr firstRow="1" bandRow="1">
                <a:tableStyleId>{5C22544A-7EE6-4342-B048-85BDC9FD1C3A}</a:tableStyleId>
              </a:tblPr>
              <a:tblGrid>
                <a:gridCol w="636810">
                  <a:extLst>
                    <a:ext uri="{9D8B030D-6E8A-4147-A177-3AD203B41FA5}">
                      <a16:colId xmlns:a16="http://schemas.microsoft.com/office/drawing/2014/main" val="2470414581"/>
                    </a:ext>
                  </a:extLst>
                </a:gridCol>
                <a:gridCol w="385106">
                  <a:extLst>
                    <a:ext uri="{9D8B030D-6E8A-4147-A177-3AD203B41FA5}">
                      <a16:colId xmlns:a16="http://schemas.microsoft.com/office/drawing/2014/main" val="4230416450"/>
                    </a:ext>
                  </a:extLst>
                </a:gridCol>
                <a:gridCol w="500889">
                  <a:extLst>
                    <a:ext uri="{9D8B030D-6E8A-4147-A177-3AD203B41FA5}">
                      <a16:colId xmlns:a16="http://schemas.microsoft.com/office/drawing/2014/main" val="2181787510"/>
                    </a:ext>
                  </a:extLst>
                </a:gridCol>
                <a:gridCol w="581434">
                  <a:extLst>
                    <a:ext uri="{9D8B030D-6E8A-4147-A177-3AD203B41FA5}">
                      <a16:colId xmlns:a16="http://schemas.microsoft.com/office/drawing/2014/main" val="3709263431"/>
                    </a:ext>
                  </a:extLst>
                </a:gridCol>
              </a:tblGrid>
              <a:tr h="193308">
                <a:tc>
                  <a:txBody>
                    <a:bodyPr/>
                    <a:lstStyle/>
                    <a:p>
                      <a:r>
                        <a:rPr lang="en-GB" sz="800" dirty="0"/>
                        <a:t>Date</a:t>
                      </a:r>
                    </a:p>
                  </a:txBody>
                  <a:tcPr marL="72491" marR="72491" marT="36245" marB="36245"/>
                </a:tc>
                <a:tc>
                  <a:txBody>
                    <a:bodyPr/>
                    <a:lstStyle/>
                    <a:p>
                      <a:r>
                        <a:rPr lang="en-GB" sz="800" dirty="0"/>
                        <a:t>Time</a:t>
                      </a:r>
                    </a:p>
                  </a:txBody>
                  <a:tcPr marL="72491" marR="72491" marT="36245" marB="36245"/>
                </a:tc>
                <a:tc>
                  <a:txBody>
                    <a:bodyPr/>
                    <a:lstStyle/>
                    <a:p>
                      <a:r>
                        <a:rPr lang="en-GB" sz="800" dirty="0"/>
                        <a:t>Latitude</a:t>
                      </a:r>
                    </a:p>
                  </a:txBody>
                  <a:tcPr marL="72491" marR="72491" marT="36245" marB="36245"/>
                </a:tc>
                <a:tc>
                  <a:txBody>
                    <a:bodyPr/>
                    <a:lstStyle/>
                    <a:p>
                      <a:r>
                        <a:rPr lang="en-GB" sz="800" dirty="0"/>
                        <a:t>Longitude</a:t>
                      </a:r>
                    </a:p>
                  </a:txBody>
                  <a:tcPr marL="72491" marR="72491" marT="36245" marB="36245"/>
                </a:tc>
                <a:extLst>
                  <a:ext uri="{0D108BD9-81ED-4DB2-BD59-A6C34878D82A}">
                    <a16:rowId xmlns:a16="http://schemas.microsoft.com/office/drawing/2014/main" val="748305819"/>
                  </a:ext>
                </a:extLst>
              </a:tr>
              <a:tr h="208407">
                <a:tc>
                  <a:txBody>
                    <a:bodyPr/>
                    <a:lstStyle/>
                    <a:p>
                      <a:r>
                        <a:rPr lang="en-GB" sz="800" dirty="0"/>
                        <a:t>2020-04-20</a:t>
                      </a:r>
                    </a:p>
                  </a:txBody>
                  <a:tcPr marL="72491" marR="72491" marT="36245" marB="36245"/>
                </a:tc>
                <a:tc>
                  <a:txBody>
                    <a:bodyPr/>
                    <a:lstStyle/>
                    <a:p>
                      <a:r>
                        <a:rPr lang="en-GB" sz="800" dirty="0"/>
                        <a:t>10:05</a:t>
                      </a:r>
                    </a:p>
                  </a:txBody>
                  <a:tcPr marL="72491" marR="72491" marT="36245" marB="36245"/>
                </a:tc>
                <a:tc>
                  <a:txBody>
                    <a:bodyPr/>
                    <a:lstStyle/>
                    <a:p>
                      <a:r>
                        <a:rPr lang="en-GB" sz="800" dirty="0"/>
                        <a:t>35,4552</a:t>
                      </a:r>
                    </a:p>
                  </a:txBody>
                  <a:tcPr marL="72491" marR="72491" marT="36245" marB="36245"/>
                </a:tc>
                <a:tc>
                  <a:txBody>
                    <a:bodyPr/>
                    <a:lstStyle/>
                    <a:p>
                      <a:r>
                        <a:rPr lang="en-GB" sz="800" dirty="0"/>
                        <a:t>-121,4547</a:t>
                      </a:r>
                    </a:p>
                  </a:txBody>
                  <a:tcPr marL="72491" marR="72491" marT="36245" marB="36245"/>
                </a:tc>
                <a:extLst>
                  <a:ext uri="{0D108BD9-81ED-4DB2-BD59-A6C34878D82A}">
                    <a16:rowId xmlns:a16="http://schemas.microsoft.com/office/drawing/2014/main" val="2453347003"/>
                  </a:ext>
                </a:extLst>
              </a:tr>
              <a:tr h="208407">
                <a:tc>
                  <a:txBody>
                    <a:bodyPr/>
                    <a:lstStyle/>
                    <a:p>
                      <a:r>
                        <a:rPr lang="en-GB" sz="800" dirty="0"/>
                        <a:t>2020-04-20</a:t>
                      </a:r>
                    </a:p>
                  </a:txBody>
                  <a:tcPr marL="72491" marR="72491" marT="36245" marB="36245"/>
                </a:tc>
                <a:tc>
                  <a:txBody>
                    <a:bodyPr/>
                    <a:lstStyle/>
                    <a:p>
                      <a:r>
                        <a:rPr lang="en-GB" sz="800" dirty="0"/>
                        <a:t>10:10</a:t>
                      </a:r>
                    </a:p>
                  </a:txBody>
                  <a:tcPr marL="72491" marR="72491" marT="36245" marB="36245"/>
                </a:tc>
                <a:tc>
                  <a:txBody>
                    <a:bodyPr/>
                    <a:lstStyle/>
                    <a:p>
                      <a:r>
                        <a:rPr lang="en-GB" sz="800" dirty="0"/>
                        <a:t>35,7256</a:t>
                      </a:r>
                    </a:p>
                  </a:txBody>
                  <a:tcPr marL="72491" marR="72491" marT="36245" marB="36245"/>
                </a:tc>
                <a:tc>
                  <a:txBody>
                    <a:bodyPr/>
                    <a:lstStyle/>
                    <a:p>
                      <a:r>
                        <a:rPr lang="en-GB" sz="800" dirty="0"/>
                        <a:t>-122,1282</a:t>
                      </a:r>
                    </a:p>
                  </a:txBody>
                  <a:tcPr marL="72491" marR="72491" marT="36245" marB="36245"/>
                </a:tc>
                <a:extLst>
                  <a:ext uri="{0D108BD9-81ED-4DB2-BD59-A6C34878D82A}">
                    <a16:rowId xmlns:a16="http://schemas.microsoft.com/office/drawing/2014/main" val="462451204"/>
                  </a:ext>
                </a:extLst>
              </a:tr>
              <a:tr h="262265">
                <a:tc>
                  <a:txBody>
                    <a:bodyPr/>
                    <a:lstStyle/>
                    <a:p>
                      <a:r>
                        <a:rPr lang="en-GB" sz="800" dirty="0"/>
                        <a:t>2020-04-20</a:t>
                      </a:r>
                    </a:p>
                  </a:txBody>
                  <a:tcPr marL="72491" marR="72491" marT="36245" marB="36245"/>
                </a:tc>
                <a:tc>
                  <a:txBody>
                    <a:bodyPr/>
                    <a:lstStyle/>
                    <a:p>
                      <a:r>
                        <a:rPr lang="en-GB" sz="800" dirty="0"/>
                        <a:t>10:15</a:t>
                      </a:r>
                    </a:p>
                  </a:txBody>
                  <a:tcPr marL="72491" marR="72491" marT="36245" marB="36245"/>
                </a:tc>
                <a:tc>
                  <a:txBody>
                    <a:bodyPr/>
                    <a:lstStyle/>
                    <a:p>
                      <a:r>
                        <a:rPr lang="en-GB" sz="800" dirty="0"/>
                        <a:t>37,4258</a:t>
                      </a:r>
                    </a:p>
                  </a:txBody>
                  <a:tcPr marL="72491" marR="72491" marT="36245" marB="36245"/>
                </a:tc>
                <a:tc>
                  <a:txBody>
                    <a:bodyPr/>
                    <a:lstStyle/>
                    <a:p>
                      <a:r>
                        <a:rPr lang="en-GB" sz="800" dirty="0"/>
                        <a:t>-122,1470</a:t>
                      </a:r>
                    </a:p>
                  </a:txBody>
                  <a:tcPr marL="72491" marR="72491" marT="36245" marB="36245"/>
                </a:tc>
                <a:extLst>
                  <a:ext uri="{0D108BD9-81ED-4DB2-BD59-A6C34878D82A}">
                    <a16:rowId xmlns:a16="http://schemas.microsoft.com/office/drawing/2014/main" val="3785654218"/>
                  </a:ext>
                </a:extLst>
              </a:tr>
              <a:tr h="208407">
                <a:tc>
                  <a:txBody>
                    <a:bodyPr/>
                    <a:lstStyle/>
                    <a:p>
                      <a:r>
                        <a:rPr lang="en-GB" sz="800" dirty="0"/>
                        <a:t>….</a:t>
                      </a:r>
                    </a:p>
                  </a:txBody>
                  <a:tcPr marL="72491" marR="72491" marT="36245" marB="36245"/>
                </a:tc>
                <a:tc>
                  <a:txBody>
                    <a:bodyPr/>
                    <a:lstStyle/>
                    <a:p>
                      <a:r>
                        <a:rPr lang="en-GB" sz="800" dirty="0"/>
                        <a:t>….</a:t>
                      </a:r>
                    </a:p>
                  </a:txBody>
                  <a:tcPr marL="72491" marR="72491" marT="36245" marB="36245"/>
                </a:tc>
                <a:tc>
                  <a:txBody>
                    <a:bodyPr/>
                    <a:lstStyle/>
                    <a:p>
                      <a:r>
                        <a:rPr lang="en-GB" sz="800" dirty="0"/>
                        <a:t>….</a:t>
                      </a:r>
                    </a:p>
                  </a:txBody>
                  <a:tcPr marL="72491" marR="72491" marT="36245" marB="36245"/>
                </a:tc>
                <a:tc>
                  <a:txBody>
                    <a:bodyPr/>
                    <a:lstStyle/>
                    <a:p>
                      <a:r>
                        <a:rPr lang="en-GB" sz="800" dirty="0"/>
                        <a:t>….</a:t>
                      </a:r>
                    </a:p>
                  </a:txBody>
                  <a:tcPr marL="72491" marR="72491" marT="36245" marB="36245"/>
                </a:tc>
                <a:extLst>
                  <a:ext uri="{0D108BD9-81ED-4DB2-BD59-A6C34878D82A}">
                    <a16:rowId xmlns:a16="http://schemas.microsoft.com/office/drawing/2014/main" val="618431563"/>
                  </a:ext>
                </a:extLst>
              </a:tr>
            </a:tbl>
          </a:graphicData>
        </a:graphic>
      </p:graphicFrame>
      <p:pic>
        <p:nvPicPr>
          <p:cNvPr id="39" name="Picture 38">
            <a:extLst>
              <a:ext uri="{FF2B5EF4-FFF2-40B4-BE49-F238E27FC236}">
                <a16:creationId xmlns:a16="http://schemas.microsoft.com/office/drawing/2014/main" id="{2AD3CD7F-F74A-4EB7-9DFC-30F7982E758A}"/>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5500832" y="3782279"/>
            <a:ext cx="1075486" cy="1129874"/>
          </a:xfrm>
          <a:prstGeom prst="rect">
            <a:avLst/>
          </a:prstGeom>
        </p:spPr>
      </p:pic>
      <p:pic>
        <p:nvPicPr>
          <p:cNvPr id="40" name="Picture 39">
            <a:extLst>
              <a:ext uri="{FF2B5EF4-FFF2-40B4-BE49-F238E27FC236}">
                <a16:creationId xmlns:a16="http://schemas.microsoft.com/office/drawing/2014/main" id="{3C5C3ADA-0C08-4E8A-BBB2-BFD834006E1B}"/>
              </a:ext>
            </a:extLst>
          </p:cNvPr>
          <p:cNvPicPr>
            <a:picLocks noChangeAspect="1"/>
          </p:cNvPicPr>
          <p:nvPr/>
        </p:nvPicPr>
        <p:blipFill>
          <a:blip r:embed="rId10">
            <a:clrChange>
              <a:clrFrom>
                <a:srgbClr val="000000">
                  <a:alpha val="0"/>
                </a:srgbClr>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1"/>
              </a:ext>
            </a:extLst>
          </a:blip>
          <a:stretch>
            <a:fillRect/>
          </a:stretch>
        </p:blipFill>
        <p:spPr>
          <a:xfrm>
            <a:off x="1908742" y="2358047"/>
            <a:ext cx="1512539" cy="2029403"/>
          </a:xfrm>
          <a:prstGeom prst="rect">
            <a:avLst/>
          </a:prstGeom>
        </p:spPr>
      </p:pic>
      <p:cxnSp>
        <p:nvCxnSpPr>
          <p:cNvPr id="43" name="Straight Connector 42">
            <a:extLst>
              <a:ext uri="{FF2B5EF4-FFF2-40B4-BE49-F238E27FC236}">
                <a16:creationId xmlns:a16="http://schemas.microsoft.com/office/drawing/2014/main" id="{5D051918-3658-4117-91E3-BAD259FE5232}"/>
              </a:ext>
            </a:extLst>
          </p:cNvPr>
          <p:cNvCxnSpPr>
            <a:cxnSpLocks/>
          </p:cNvCxnSpPr>
          <p:nvPr/>
        </p:nvCxnSpPr>
        <p:spPr>
          <a:xfrm flipV="1">
            <a:off x="4817129" y="4038653"/>
            <a:ext cx="962464" cy="502118"/>
          </a:xfrm>
          <a:prstGeom prst="line">
            <a:avLst/>
          </a:prstGeom>
          <a:ln w="60325">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FC8B75E1-ED61-4B31-9AE1-33CAFB09AADC}"/>
              </a:ext>
            </a:extLst>
          </p:cNvPr>
          <p:cNvSpPr txBox="1"/>
          <p:nvPr/>
        </p:nvSpPr>
        <p:spPr>
          <a:xfrm>
            <a:off x="2925610" y="3155493"/>
            <a:ext cx="747320" cy="369332"/>
          </a:xfrm>
          <a:prstGeom prst="rect">
            <a:avLst/>
          </a:prstGeom>
          <a:noFill/>
        </p:spPr>
        <p:txBody>
          <a:bodyPr wrap="none" rtlCol="0">
            <a:spAutoFit/>
          </a:bodyPr>
          <a:lstStyle/>
          <a:p>
            <a:r>
              <a:rPr lang="en-GB" dirty="0"/>
              <a:t>Check</a:t>
            </a:r>
          </a:p>
        </p:txBody>
      </p:sp>
      <p:graphicFrame>
        <p:nvGraphicFramePr>
          <p:cNvPr id="47" name="Table 46">
            <a:extLst>
              <a:ext uri="{FF2B5EF4-FFF2-40B4-BE49-F238E27FC236}">
                <a16:creationId xmlns:a16="http://schemas.microsoft.com/office/drawing/2014/main" id="{FC340373-3F45-4454-85A1-818BCA58617B}"/>
              </a:ext>
            </a:extLst>
          </p:cNvPr>
          <p:cNvGraphicFramePr>
            <a:graphicFrameLocks noGrp="1"/>
          </p:cNvGraphicFramePr>
          <p:nvPr>
            <p:extLst>
              <p:ext uri="{D42A27DB-BD31-4B8C-83A1-F6EECF244321}">
                <p14:modId xmlns:p14="http://schemas.microsoft.com/office/powerpoint/2010/main" val="3738890157"/>
              </p:ext>
            </p:extLst>
          </p:nvPr>
        </p:nvGraphicFramePr>
        <p:xfrm>
          <a:off x="3969434" y="4657738"/>
          <a:ext cx="1736720" cy="1782850"/>
        </p:xfrm>
        <a:graphic>
          <a:graphicData uri="http://schemas.openxmlformats.org/drawingml/2006/table">
            <a:tbl>
              <a:tblPr firstRow="1"/>
              <a:tblGrid>
                <a:gridCol w="108545">
                  <a:extLst>
                    <a:ext uri="{9D8B030D-6E8A-4147-A177-3AD203B41FA5}">
                      <a16:colId xmlns:a16="http://schemas.microsoft.com/office/drawing/2014/main" val="4008555213"/>
                    </a:ext>
                  </a:extLst>
                </a:gridCol>
                <a:gridCol w="108545">
                  <a:extLst>
                    <a:ext uri="{9D8B030D-6E8A-4147-A177-3AD203B41FA5}">
                      <a16:colId xmlns:a16="http://schemas.microsoft.com/office/drawing/2014/main" val="2071678155"/>
                    </a:ext>
                  </a:extLst>
                </a:gridCol>
                <a:gridCol w="108545">
                  <a:extLst>
                    <a:ext uri="{9D8B030D-6E8A-4147-A177-3AD203B41FA5}">
                      <a16:colId xmlns:a16="http://schemas.microsoft.com/office/drawing/2014/main" val="2345703484"/>
                    </a:ext>
                  </a:extLst>
                </a:gridCol>
                <a:gridCol w="108545">
                  <a:extLst>
                    <a:ext uri="{9D8B030D-6E8A-4147-A177-3AD203B41FA5}">
                      <a16:colId xmlns:a16="http://schemas.microsoft.com/office/drawing/2014/main" val="841560879"/>
                    </a:ext>
                  </a:extLst>
                </a:gridCol>
                <a:gridCol w="108545">
                  <a:extLst>
                    <a:ext uri="{9D8B030D-6E8A-4147-A177-3AD203B41FA5}">
                      <a16:colId xmlns:a16="http://schemas.microsoft.com/office/drawing/2014/main" val="2457486792"/>
                    </a:ext>
                  </a:extLst>
                </a:gridCol>
                <a:gridCol w="108545">
                  <a:extLst>
                    <a:ext uri="{9D8B030D-6E8A-4147-A177-3AD203B41FA5}">
                      <a16:colId xmlns:a16="http://schemas.microsoft.com/office/drawing/2014/main" val="1933582941"/>
                    </a:ext>
                  </a:extLst>
                </a:gridCol>
                <a:gridCol w="108545">
                  <a:extLst>
                    <a:ext uri="{9D8B030D-6E8A-4147-A177-3AD203B41FA5}">
                      <a16:colId xmlns:a16="http://schemas.microsoft.com/office/drawing/2014/main" val="4228880695"/>
                    </a:ext>
                  </a:extLst>
                </a:gridCol>
                <a:gridCol w="108545">
                  <a:extLst>
                    <a:ext uri="{9D8B030D-6E8A-4147-A177-3AD203B41FA5}">
                      <a16:colId xmlns:a16="http://schemas.microsoft.com/office/drawing/2014/main" val="1472864135"/>
                    </a:ext>
                  </a:extLst>
                </a:gridCol>
                <a:gridCol w="108545">
                  <a:extLst>
                    <a:ext uri="{9D8B030D-6E8A-4147-A177-3AD203B41FA5}">
                      <a16:colId xmlns:a16="http://schemas.microsoft.com/office/drawing/2014/main" val="1449919110"/>
                    </a:ext>
                  </a:extLst>
                </a:gridCol>
                <a:gridCol w="108545">
                  <a:extLst>
                    <a:ext uri="{9D8B030D-6E8A-4147-A177-3AD203B41FA5}">
                      <a16:colId xmlns:a16="http://schemas.microsoft.com/office/drawing/2014/main" val="3356205012"/>
                    </a:ext>
                  </a:extLst>
                </a:gridCol>
                <a:gridCol w="108545">
                  <a:extLst>
                    <a:ext uri="{9D8B030D-6E8A-4147-A177-3AD203B41FA5}">
                      <a16:colId xmlns:a16="http://schemas.microsoft.com/office/drawing/2014/main" val="1424399763"/>
                    </a:ext>
                  </a:extLst>
                </a:gridCol>
                <a:gridCol w="99537">
                  <a:extLst>
                    <a:ext uri="{9D8B030D-6E8A-4147-A177-3AD203B41FA5}">
                      <a16:colId xmlns:a16="http://schemas.microsoft.com/office/drawing/2014/main" val="187506126"/>
                    </a:ext>
                  </a:extLst>
                </a:gridCol>
                <a:gridCol w="117553">
                  <a:extLst>
                    <a:ext uri="{9D8B030D-6E8A-4147-A177-3AD203B41FA5}">
                      <a16:colId xmlns:a16="http://schemas.microsoft.com/office/drawing/2014/main" val="224118477"/>
                    </a:ext>
                  </a:extLst>
                </a:gridCol>
                <a:gridCol w="108545">
                  <a:extLst>
                    <a:ext uri="{9D8B030D-6E8A-4147-A177-3AD203B41FA5}">
                      <a16:colId xmlns:a16="http://schemas.microsoft.com/office/drawing/2014/main" val="3529712884"/>
                    </a:ext>
                  </a:extLst>
                </a:gridCol>
                <a:gridCol w="108545">
                  <a:extLst>
                    <a:ext uri="{9D8B030D-6E8A-4147-A177-3AD203B41FA5}">
                      <a16:colId xmlns:a16="http://schemas.microsoft.com/office/drawing/2014/main" val="2891484028"/>
                    </a:ext>
                  </a:extLst>
                </a:gridCol>
                <a:gridCol w="108545">
                  <a:extLst>
                    <a:ext uri="{9D8B030D-6E8A-4147-A177-3AD203B41FA5}">
                      <a16:colId xmlns:a16="http://schemas.microsoft.com/office/drawing/2014/main" val="2522463287"/>
                    </a:ext>
                  </a:extLst>
                </a:gridCol>
              </a:tblGrid>
              <a:tr h="216000">
                <a:tc gridSpan="16">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dirty="0">
                          <a:solidFill>
                            <a:schemeClr val="bg1"/>
                          </a:solidFill>
                        </a:rPr>
                        <a:t>Bloom Filter</a:t>
                      </a:r>
                      <a:endParaRPr lang="en-GB" sz="500" dirty="0"/>
                    </a:p>
                  </a:txBody>
                  <a:tcPr marL="72000" marR="72000" marT="36000" marB="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tx1"/>
                    </a:solidFill>
                  </a:tcPr>
                </a:tc>
                <a:tc hMerge="1">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0005993"/>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6518659"/>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0299770"/>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15771187"/>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92372486"/>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40229108"/>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57350060"/>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137240816"/>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701277984"/>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61078092"/>
                  </a:ext>
                </a:extLst>
              </a:tr>
              <a:tr h="156685">
                <a:tc>
                  <a:txBody>
                    <a:bodyPr/>
                    <a:lstStyle/>
                    <a:p>
                      <a:endParaRPr lang="en-GB" sz="300" dirty="0"/>
                    </a:p>
                  </a:txBody>
                  <a:tcPr marL="0" marR="0" marT="0" marB="0">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endParaRPr lang="en-GB" sz="300" dirty="0"/>
                    </a:p>
                  </a:txBody>
                  <a:tcPr marL="0" marR="0" marT="0" marB="0">
                    <a:lnL w="12700" cap="flat" cmpd="sng" algn="ctr">
                      <a:solidFill>
                        <a:schemeClr val="tx1"/>
                      </a:solidFill>
                      <a:prstDash val="solid"/>
                      <a:round/>
                      <a:headEnd type="none" w="med" len="med"/>
                      <a:tailEnd type="none" w="med" len="med"/>
                    </a:lnL>
                    <a:lnR w="12700" cmpd="sng">
                      <a:solidFill>
                        <a:schemeClr val="tx1"/>
                      </a:solidFill>
                      <a:prstDash val="soli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071144002"/>
                  </a:ext>
                </a:extLst>
              </a:tr>
            </a:tbl>
          </a:graphicData>
        </a:graphic>
      </p:graphicFrame>
      <p:grpSp>
        <p:nvGrpSpPr>
          <p:cNvPr id="48" name="Group 47">
            <a:extLst>
              <a:ext uri="{FF2B5EF4-FFF2-40B4-BE49-F238E27FC236}">
                <a16:creationId xmlns:a16="http://schemas.microsoft.com/office/drawing/2014/main" id="{8FFE9EDF-1AA5-4773-8837-6280758DB142}"/>
              </a:ext>
            </a:extLst>
          </p:cNvPr>
          <p:cNvGrpSpPr/>
          <p:nvPr/>
        </p:nvGrpSpPr>
        <p:grpSpPr>
          <a:xfrm rot="10523482">
            <a:off x="6572674" y="2765131"/>
            <a:ext cx="646378" cy="1107359"/>
            <a:chOff x="9836188" y="1625658"/>
            <a:chExt cx="1004308" cy="859953"/>
          </a:xfrm>
        </p:grpSpPr>
        <p:cxnSp>
          <p:nvCxnSpPr>
            <p:cNvPr id="49" name="Straight Connector 48">
              <a:extLst>
                <a:ext uri="{FF2B5EF4-FFF2-40B4-BE49-F238E27FC236}">
                  <a16:creationId xmlns:a16="http://schemas.microsoft.com/office/drawing/2014/main" id="{1052AB90-2B9D-46DC-BE7E-0908B1E5AAEA}"/>
                </a:ext>
              </a:extLst>
            </p:cNvPr>
            <p:cNvCxnSpPr>
              <a:cxnSpLocks/>
            </p:cNvCxnSpPr>
            <p:nvPr/>
          </p:nvCxnSpPr>
          <p:spPr>
            <a:xfrm flipV="1">
              <a:off x="9836188" y="2211971"/>
              <a:ext cx="418054" cy="273640"/>
            </a:xfrm>
            <a:prstGeom prst="line">
              <a:avLst/>
            </a:prstGeom>
            <a:ln w="698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C6C04C5-1B58-4A22-9568-11C599E7D2F5}"/>
                </a:ext>
              </a:extLst>
            </p:cNvPr>
            <p:cNvCxnSpPr>
              <a:cxnSpLocks/>
            </p:cNvCxnSpPr>
            <p:nvPr/>
          </p:nvCxnSpPr>
          <p:spPr>
            <a:xfrm rot="11076518">
              <a:off x="10078479" y="2080386"/>
              <a:ext cx="186355" cy="128048"/>
            </a:xfrm>
            <a:prstGeom prst="line">
              <a:avLst/>
            </a:prstGeom>
            <a:ln w="698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912034A-918E-4CA4-8F8B-35049D0BD938}"/>
                </a:ext>
              </a:extLst>
            </p:cNvPr>
            <p:cNvCxnSpPr>
              <a:cxnSpLocks/>
            </p:cNvCxnSpPr>
            <p:nvPr/>
          </p:nvCxnSpPr>
          <p:spPr>
            <a:xfrm rot="11076518" flipH="1">
              <a:off x="10125402" y="1625658"/>
              <a:ext cx="715094" cy="466306"/>
            </a:xfrm>
            <a:prstGeom prst="line">
              <a:avLst/>
            </a:prstGeom>
            <a:ln w="69850">
              <a:solidFill>
                <a:schemeClr val="accent6">
                  <a:lumMod val="75000"/>
                </a:schemeClr>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0FEAF3B1-38CC-41FF-A96F-E43C09CAF435}"/>
              </a:ext>
            </a:extLst>
          </p:cNvPr>
          <p:cNvGrpSpPr/>
          <p:nvPr/>
        </p:nvGrpSpPr>
        <p:grpSpPr>
          <a:xfrm>
            <a:off x="10515575" y="4588096"/>
            <a:ext cx="1384357" cy="1421792"/>
            <a:chOff x="10515575" y="4588096"/>
            <a:chExt cx="1384357" cy="1421792"/>
          </a:xfrm>
        </p:grpSpPr>
        <p:sp>
          <p:nvSpPr>
            <p:cNvPr id="44" name="Arrow: Right 43">
              <a:extLst>
                <a:ext uri="{FF2B5EF4-FFF2-40B4-BE49-F238E27FC236}">
                  <a16:creationId xmlns:a16="http://schemas.microsoft.com/office/drawing/2014/main" id="{3865CA55-CB48-47E6-BD5A-3A944708210C}"/>
                </a:ext>
              </a:extLst>
            </p:cNvPr>
            <p:cNvSpPr/>
            <p:nvPr/>
          </p:nvSpPr>
          <p:spPr>
            <a:xfrm>
              <a:off x="10515575" y="5013387"/>
              <a:ext cx="486805" cy="324463"/>
            </a:xfrm>
            <a:prstGeom prst="rightArrow">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endParaRPr lang="en-GB" sz="1600">
                <a:solidFill>
                  <a:schemeClr val="dk1"/>
                </a:solidFill>
                <a:latin typeface="Anoxic SC Med" pitchFamily="2" charset="0"/>
              </a:endParaRPr>
            </a:p>
          </p:txBody>
        </p:sp>
        <p:grpSp>
          <p:nvGrpSpPr>
            <p:cNvPr id="28" name="Group 27">
              <a:extLst>
                <a:ext uri="{FF2B5EF4-FFF2-40B4-BE49-F238E27FC236}">
                  <a16:creationId xmlns:a16="http://schemas.microsoft.com/office/drawing/2014/main" id="{15678BD2-CEF7-40D6-B760-DCBE8D5A874F}"/>
                </a:ext>
              </a:extLst>
            </p:cNvPr>
            <p:cNvGrpSpPr/>
            <p:nvPr/>
          </p:nvGrpSpPr>
          <p:grpSpPr>
            <a:xfrm>
              <a:off x="11041544" y="4588096"/>
              <a:ext cx="858388" cy="1421792"/>
              <a:chOff x="9717772" y="3248100"/>
              <a:chExt cx="858388" cy="1421792"/>
            </a:xfrm>
          </p:grpSpPr>
          <p:pic>
            <p:nvPicPr>
              <p:cNvPr id="45" name="Picture 44">
                <a:extLst>
                  <a:ext uri="{FF2B5EF4-FFF2-40B4-BE49-F238E27FC236}">
                    <a16:creationId xmlns:a16="http://schemas.microsoft.com/office/drawing/2014/main" id="{B510A31C-1BAE-4033-8732-E854C1D5204C}"/>
                  </a:ext>
                </a:extLst>
              </p:cNvPr>
              <p:cNvPicPr>
                <a:picLocks noChangeAspect="1"/>
              </p:cNvPicPr>
              <p:nvPr/>
            </p:nvPicPr>
            <p:blipFill rotWithShape="1">
              <a:blip r:embed="rId12">
                <a:clrChange>
                  <a:clrFrom>
                    <a:srgbClr val="FFFFFF"/>
                  </a:clrFrom>
                  <a:clrTo>
                    <a:srgbClr val="FFFFFF">
                      <a:alpha val="0"/>
                    </a:srgbClr>
                  </a:clrTo>
                </a:clrChange>
                <a:extLst>
                  <a:ext uri="{BEBA8EAE-BF5A-486C-A8C5-ECC9F3942E4B}">
                    <a14:imgProps xmlns:a14="http://schemas.microsoft.com/office/drawing/2010/main">
                      <a14:imgLayer r:embed="rId13">
                        <a14:imgEffect>
                          <a14:saturation sat="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4"/>
                  </a:ext>
                </a:extLst>
              </a:blip>
              <a:srcRect l="7076" t="15268" r="58262" b="8729"/>
              <a:stretch/>
            </p:blipFill>
            <p:spPr>
              <a:xfrm>
                <a:off x="9717772" y="3248100"/>
                <a:ext cx="858388" cy="1411639"/>
              </a:xfrm>
              <a:prstGeom prst="rect">
                <a:avLst/>
              </a:prstGeom>
            </p:spPr>
          </p:pic>
          <p:pic>
            <p:nvPicPr>
              <p:cNvPr id="53" name="Picture 52">
                <a:extLst>
                  <a:ext uri="{FF2B5EF4-FFF2-40B4-BE49-F238E27FC236}">
                    <a16:creationId xmlns:a16="http://schemas.microsoft.com/office/drawing/2014/main" id="{71D56215-9172-4D58-ADEA-7D6B85A61BDB}"/>
                  </a:ext>
                </a:extLst>
              </p:cNvPr>
              <p:cNvPicPr>
                <a:picLocks noChangeAspect="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4"/>
                  </a:ext>
                </a:extLst>
              </a:blip>
              <a:srcRect l="7076" t="62573" r="58262" b="8729"/>
              <a:stretch/>
            </p:blipFill>
            <p:spPr>
              <a:xfrm>
                <a:off x="9717772" y="4136859"/>
                <a:ext cx="858388" cy="533033"/>
              </a:xfrm>
              <a:prstGeom prst="rect">
                <a:avLst/>
              </a:prstGeom>
            </p:spPr>
          </p:pic>
        </p:grpSp>
      </p:grpSp>
      <p:grpSp>
        <p:nvGrpSpPr>
          <p:cNvPr id="56" name="Group 55">
            <a:extLst>
              <a:ext uri="{FF2B5EF4-FFF2-40B4-BE49-F238E27FC236}">
                <a16:creationId xmlns:a16="http://schemas.microsoft.com/office/drawing/2014/main" id="{772E25AF-C7A7-4B8C-8F0A-76E02EB43BDE}"/>
              </a:ext>
            </a:extLst>
          </p:cNvPr>
          <p:cNvGrpSpPr/>
          <p:nvPr/>
        </p:nvGrpSpPr>
        <p:grpSpPr>
          <a:xfrm>
            <a:off x="7034095" y="3509969"/>
            <a:ext cx="4477229" cy="1503418"/>
            <a:chOff x="6486774" y="3639051"/>
            <a:chExt cx="4477229" cy="1503418"/>
          </a:xfrm>
        </p:grpSpPr>
        <p:sp>
          <p:nvSpPr>
            <p:cNvPr id="7" name="Speech Bubble: Oval 6">
              <a:extLst>
                <a:ext uri="{FF2B5EF4-FFF2-40B4-BE49-F238E27FC236}">
                  <a16:creationId xmlns:a16="http://schemas.microsoft.com/office/drawing/2014/main" id="{AB62C313-60E9-4FA5-8B53-ED9CC52F8646}"/>
                </a:ext>
              </a:extLst>
            </p:cNvPr>
            <p:cNvSpPr/>
            <p:nvPr/>
          </p:nvSpPr>
          <p:spPr>
            <a:xfrm>
              <a:off x="6486774" y="3639051"/>
              <a:ext cx="4477229" cy="1503418"/>
            </a:xfrm>
            <a:prstGeom prst="wedgeEllipseCallout">
              <a:avLst>
                <a:gd name="adj1" fmla="val -60937"/>
                <a:gd name="adj2" fmla="val -1600"/>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r>
                <a:rPr lang="en-GB" sz="2400" dirty="0">
                  <a:latin typeface="Anoxic SC Med" pitchFamily="2" charset="0"/>
                </a:rPr>
                <a:t>Number of potential contacts with an infected person:</a:t>
              </a:r>
            </a:p>
          </p:txBody>
        </p:sp>
        <p:sp>
          <p:nvSpPr>
            <p:cNvPr id="18" name="TextBox 17">
              <a:extLst>
                <a:ext uri="{FF2B5EF4-FFF2-40B4-BE49-F238E27FC236}">
                  <a16:creationId xmlns:a16="http://schemas.microsoft.com/office/drawing/2014/main" id="{2814A385-47D7-466E-AAAF-00ED1E98BDD5}"/>
                </a:ext>
              </a:extLst>
            </p:cNvPr>
            <p:cNvSpPr txBox="1"/>
            <p:nvPr/>
          </p:nvSpPr>
          <p:spPr>
            <a:xfrm>
              <a:off x="9587764" y="4688060"/>
              <a:ext cx="438886" cy="276999"/>
            </a:xfrm>
            <a:prstGeom prst="rect">
              <a:avLst/>
            </a:prstGeom>
            <a:solidFill>
              <a:schemeClr val="tx1">
                <a:lumMod val="85000"/>
                <a:lumOff val="15000"/>
              </a:schemeClr>
            </a:solidFill>
          </p:spPr>
          <p:txBody>
            <a:bodyPr wrap="square" lIns="0" tIns="0" rIns="0" bIns="0" rtlCol="0">
              <a:spAutoFit/>
            </a:bodyPr>
            <a:lstStyle/>
            <a:p>
              <a:pPr algn="ctr"/>
              <a:r>
                <a:rPr lang="en-GB" b="1" dirty="0">
                  <a:solidFill>
                    <a:schemeClr val="bg1"/>
                  </a:solidFill>
                  <a:latin typeface="Digital-7 Mono" panose="02000000000000000000" pitchFamily="2" charset="0"/>
                </a:rPr>
                <a:t>2</a:t>
              </a:r>
            </a:p>
          </p:txBody>
        </p:sp>
      </p:grpSp>
      <p:grpSp>
        <p:nvGrpSpPr>
          <p:cNvPr id="29" name="Group 28">
            <a:extLst>
              <a:ext uri="{FF2B5EF4-FFF2-40B4-BE49-F238E27FC236}">
                <a16:creationId xmlns:a16="http://schemas.microsoft.com/office/drawing/2014/main" id="{98539C17-D718-48DF-8E35-E76B506606C5}"/>
              </a:ext>
            </a:extLst>
          </p:cNvPr>
          <p:cNvGrpSpPr/>
          <p:nvPr/>
        </p:nvGrpSpPr>
        <p:grpSpPr>
          <a:xfrm>
            <a:off x="6525150" y="5193958"/>
            <a:ext cx="4477230" cy="969831"/>
            <a:chOff x="6101870" y="5869913"/>
            <a:chExt cx="4477230" cy="969831"/>
          </a:xfrm>
        </p:grpSpPr>
        <p:sp>
          <p:nvSpPr>
            <p:cNvPr id="55" name="Speech Bubble: Oval 54">
              <a:extLst>
                <a:ext uri="{FF2B5EF4-FFF2-40B4-BE49-F238E27FC236}">
                  <a16:creationId xmlns:a16="http://schemas.microsoft.com/office/drawing/2014/main" id="{2E394DA4-4893-4A41-B14D-C272D3216346}"/>
                </a:ext>
              </a:extLst>
            </p:cNvPr>
            <p:cNvSpPr/>
            <p:nvPr/>
          </p:nvSpPr>
          <p:spPr>
            <a:xfrm>
              <a:off x="6101870" y="5869913"/>
              <a:ext cx="4477230" cy="969831"/>
            </a:xfrm>
            <a:prstGeom prst="wedgeEllipseCallout">
              <a:avLst>
                <a:gd name="adj1" fmla="val -50158"/>
                <a:gd name="adj2" fmla="val -130434"/>
              </a:avLst>
            </a:prstGeom>
          </p:spPr>
          <p:style>
            <a:lnRef idx="1">
              <a:schemeClr val="accent1"/>
            </a:lnRef>
            <a:fillRef idx="2">
              <a:schemeClr val="accent1"/>
            </a:fillRef>
            <a:effectRef idx="1">
              <a:schemeClr val="accent1"/>
            </a:effectRef>
            <a:fontRef idx="minor">
              <a:schemeClr val="dk1"/>
            </a:fontRef>
          </p:style>
          <p:txBody>
            <a:bodyPr lIns="0" tIns="0" rIns="0" bIns="0" rtlCol="0" anchor="ctr"/>
            <a:lstStyle/>
            <a:p>
              <a:r>
                <a:rPr lang="en-GB" sz="2400" dirty="0">
                  <a:latin typeface="Anoxic SC Med" pitchFamily="2" charset="0"/>
                </a:rPr>
                <a:t>Infection risk level:</a:t>
              </a:r>
            </a:p>
          </p:txBody>
        </p:sp>
        <p:sp>
          <p:nvSpPr>
            <p:cNvPr id="54" name="TextBox 53">
              <a:extLst>
                <a:ext uri="{FF2B5EF4-FFF2-40B4-BE49-F238E27FC236}">
                  <a16:creationId xmlns:a16="http://schemas.microsoft.com/office/drawing/2014/main" id="{B92B12EF-5E85-48D6-8249-37861EB312DF}"/>
                </a:ext>
              </a:extLst>
            </p:cNvPr>
            <p:cNvSpPr txBox="1"/>
            <p:nvPr/>
          </p:nvSpPr>
          <p:spPr>
            <a:xfrm>
              <a:off x="9704334" y="6249819"/>
              <a:ext cx="502061" cy="276999"/>
            </a:xfrm>
            <a:prstGeom prst="rect">
              <a:avLst/>
            </a:prstGeom>
            <a:solidFill>
              <a:schemeClr val="tx1">
                <a:lumMod val="85000"/>
                <a:lumOff val="15000"/>
              </a:schemeClr>
            </a:solidFill>
          </p:spPr>
          <p:txBody>
            <a:bodyPr wrap="square" lIns="0" tIns="0" rIns="0" bIns="0" rtlCol="0">
              <a:spAutoFit/>
            </a:bodyPr>
            <a:lstStyle>
              <a:defPPr>
                <a:defRPr lang="fr-FR"/>
              </a:defPPr>
              <a:lvl1pPr>
                <a:defRPr b="1">
                  <a:solidFill>
                    <a:schemeClr val="bg1"/>
                  </a:solidFill>
                  <a:latin typeface="Digital-7 Mono" panose="02000000000000000000" pitchFamily="2" charset="0"/>
                </a:defRPr>
              </a:lvl1pPr>
            </a:lstStyle>
            <a:p>
              <a:pPr algn="ctr"/>
              <a:r>
                <a:rPr lang="en-GB" dirty="0"/>
                <a:t>low</a:t>
              </a:r>
            </a:p>
          </p:txBody>
        </p:sp>
      </p:grpSp>
      <p:sp>
        <p:nvSpPr>
          <p:cNvPr id="60" name="Arrow: Right 59">
            <a:extLst>
              <a:ext uri="{FF2B5EF4-FFF2-40B4-BE49-F238E27FC236}">
                <a16:creationId xmlns:a16="http://schemas.microsoft.com/office/drawing/2014/main" id="{292A973E-1558-4817-A14E-BFA4747B71B0}"/>
              </a:ext>
            </a:extLst>
          </p:cNvPr>
          <p:cNvSpPr/>
          <p:nvPr/>
        </p:nvSpPr>
        <p:spPr>
          <a:xfrm>
            <a:off x="3387685" y="5565453"/>
            <a:ext cx="453312" cy="253939"/>
          </a:xfrm>
          <a:prstGeom prst="rightArrow">
            <a:avLst>
              <a:gd name="adj1" fmla="val 50000"/>
              <a:gd name="adj2" fmla="val 65281"/>
            </a:avLst>
          </a:prstGeom>
          <a:gradFill>
            <a:gsLst>
              <a:gs pos="0">
                <a:srgbClr val="AAAAAA">
                  <a:lumMod val="80000"/>
                  <a:lumOff val="20000"/>
                </a:srgbClr>
              </a:gs>
              <a:gs pos="30000">
                <a:srgbClr val="AAAAAA">
                  <a:lumMod val="100000"/>
                </a:srgbClr>
              </a:gs>
              <a:gs pos="100000">
                <a:srgbClr val="AAAAAA">
                  <a:lumMod val="79000"/>
                </a:srgbClr>
              </a:gs>
            </a:gsLs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GB" sz="1600" dirty="0">
              <a:solidFill>
                <a:schemeClr val="bg1"/>
              </a:solidFill>
            </a:endParaRPr>
          </a:p>
        </p:txBody>
      </p:sp>
      <p:sp>
        <p:nvSpPr>
          <p:cNvPr id="62" name="TextBox 61">
            <a:extLst>
              <a:ext uri="{FF2B5EF4-FFF2-40B4-BE49-F238E27FC236}">
                <a16:creationId xmlns:a16="http://schemas.microsoft.com/office/drawing/2014/main" id="{52C961E9-56A1-4DBB-9699-A0E99D5C64BE}"/>
              </a:ext>
            </a:extLst>
          </p:cNvPr>
          <p:cNvSpPr txBox="1"/>
          <p:nvPr/>
        </p:nvSpPr>
        <p:spPr>
          <a:xfrm>
            <a:off x="1513645" y="5508959"/>
            <a:ext cx="1736720" cy="369332"/>
          </a:xfrm>
          <a:prstGeom prst="rect">
            <a:avLst/>
          </a:prstGeom>
          <a:gradFill>
            <a:gsLst>
              <a:gs pos="0">
                <a:srgbClr val="AAAAAA">
                  <a:lumMod val="80000"/>
                  <a:lumOff val="20000"/>
                </a:srgbClr>
              </a:gs>
              <a:gs pos="30000">
                <a:srgbClr val="AAAAAA">
                  <a:lumMod val="100000"/>
                </a:srgbClr>
              </a:gs>
              <a:gs pos="100000">
                <a:srgbClr val="AAAAAA">
                  <a:lumMod val="79000"/>
                </a:srgbClr>
              </a:gs>
            </a:gsLst>
          </a:gradFill>
          <a:ln/>
        </p:spPr>
        <p:style>
          <a:lnRef idx="1">
            <a:schemeClr val="dk1"/>
          </a:lnRef>
          <a:fillRef idx="2">
            <a:schemeClr val="dk1"/>
          </a:fillRef>
          <a:effectRef idx="1">
            <a:schemeClr val="dk1"/>
          </a:effectRef>
          <a:fontRef idx="minor">
            <a:schemeClr val="dk1"/>
          </a:fontRef>
        </p:style>
        <p:txBody>
          <a:bodyPr rtlCol="0" anchor="ctr"/>
          <a:lstStyle>
            <a:defPPr>
              <a:defRPr lang="fr-FR"/>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GB" sz="1600" dirty="0">
                <a:solidFill>
                  <a:schemeClr val="bg1"/>
                </a:solidFill>
              </a:rPr>
              <a:t>BLOOM FILTERING</a:t>
            </a:r>
          </a:p>
        </p:txBody>
      </p:sp>
      <p:sp>
        <p:nvSpPr>
          <p:cNvPr id="64" name="TextBox 63">
            <a:extLst>
              <a:ext uri="{FF2B5EF4-FFF2-40B4-BE49-F238E27FC236}">
                <a16:creationId xmlns:a16="http://schemas.microsoft.com/office/drawing/2014/main" id="{E18649A7-2422-4923-BF6E-C8FF734A9F43}"/>
              </a:ext>
            </a:extLst>
          </p:cNvPr>
          <p:cNvSpPr txBox="1"/>
          <p:nvPr/>
        </p:nvSpPr>
        <p:spPr>
          <a:xfrm>
            <a:off x="168946" y="4016846"/>
            <a:ext cx="1972655" cy="369333"/>
          </a:xfrm>
          <a:prstGeom prst="rect">
            <a:avLst/>
          </a:prstGeom>
          <a:noFill/>
        </p:spPr>
        <p:txBody>
          <a:bodyPr wrap="square" rtlCol="0">
            <a:spAutoFit/>
          </a:bodyPr>
          <a:lstStyle/>
          <a:p>
            <a:pPr algn="ctr"/>
            <a:r>
              <a:rPr lang="en-GB" dirty="0"/>
              <a:t>Locations record</a:t>
            </a:r>
          </a:p>
        </p:txBody>
      </p:sp>
      <p:sp>
        <p:nvSpPr>
          <p:cNvPr id="65" name="Plus Sign 64">
            <a:extLst>
              <a:ext uri="{FF2B5EF4-FFF2-40B4-BE49-F238E27FC236}">
                <a16:creationId xmlns:a16="http://schemas.microsoft.com/office/drawing/2014/main" id="{3D109A9B-A33C-4BA3-B48A-AB5F79FB5E94}"/>
              </a:ext>
            </a:extLst>
          </p:cNvPr>
          <p:cNvSpPr/>
          <p:nvPr/>
        </p:nvSpPr>
        <p:spPr>
          <a:xfrm>
            <a:off x="2174088" y="5094048"/>
            <a:ext cx="415834" cy="415834"/>
          </a:xfrm>
          <a:prstGeom prst="mathPlus">
            <a:avLst>
              <a:gd name="adj1" fmla="val 15239"/>
            </a:avLst>
          </a:prstGeom>
          <a:gradFill>
            <a:gsLst>
              <a:gs pos="0">
                <a:srgbClr val="AAAAAA">
                  <a:lumMod val="80000"/>
                  <a:lumOff val="20000"/>
                </a:srgbClr>
              </a:gs>
              <a:gs pos="30000">
                <a:srgbClr val="AAAAAA">
                  <a:lumMod val="100000"/>
                </a:srgbClr>
              </a:gs>
              <a:gs pos="100000">
                <a:srgbClr val="AAAAAA">
                  <a:lumMod val="79000"/>
                </a:srgbClr>
              </a:gs>
            </a:gsLs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GB" sz="1600">
              <a:solidFill>
                <a:schemeClr val="bg1"/>
              </a:solidFill>
            </a:endParaRPr>
          </a:p>
        </p:txBody>
      </p:sp>
      <p:grpSp>
        <p:nvGrpSpPr>
          <p:cNvPr id="68" name="Group 67">
            <a:extLst>
              <a:ext uri="{FF2B5EF4-FFF2-40B4-BE49-F238E27FC236}">
                <a16:creationId xmlns:a16="http://schemas.microsoft.com/office/drawing/2014/main" id="{B08429E2-00DE-4FB2-B22A-4889480B2E35}"/>
              </a:ext>
            </a:extLst>
          </p:cNvPr>
          <p:cNvGrpSpPr/>
          <p:nvPr/>
        </p:nvGrpSpPr>
        <p:grpSpPr>
          <a:xfrm>
            <a:off x="1513645" y="4683832"/>
            <a:ext cx="1736720" cy="369332"/>
            <a:chOff x="1513645" y="4683832"/>
            <a:chExt cx="1736720" cy="369332"/>
          </a:xfrm>
        </p:grpSpPr>
        <p:sp>
          <p:nvSpPr>
            <p:cNvPr id="63" name="TextBox 62">
              <a:extLst>
                <a:ext uri="{FF2B5EF4-FFF2-40B4-BE49-F238E27FC236}">
                  <a16:creationId xmlns:a16="http://schemas.microsoft.com/office/drawing/2014/main" id="{7B8FFB51-33E1-4067-8C71-F7EFC3371FAA}"/>
                </a:ext>
              </a:extLst>
            </p:cNvPr>
            <p:cNvSpPr txBox="1"/>
            <p:nvPr/>
          </p:nvSpPr>
          <p:spPr>
            <a:xfrm>
              <a:off x="1513645" y="4683832"/>
              <a:ext cx="1736720" cy="369332"/>
            </a:xfrm>
            <a:prstGeom prst="rect">
              <a:avLst/>
            </a:prstGeom>
            <a:gradFill>
              <a:gsLst>
                <a:gs pos="0">
                  <a:srgbClr val="AAAAAA">
                    <a:lumMod val="80000"/>
                    <a:lumOff val="20000"/>
                  </a:srgbClr>
                </a:gs>
                <a:gs pos="30000">
                  <a:srgbClr val="AAAAAA">
                    <a:lumMod val="100000"/>
                  </a:srgbClr>
                </a:gs>
                <a:gs pos="100000">
                  <a:srgbClr val="AAAAAA">
                    <a:lumMod val="79000"/>
                  </a:srgbClr>
                </a:gs>
              </a:gsLst>
            </a:gradFill>
            <a:ln/>
          </p:spPr>
          <p:style>
            <a:lnRef idx="1">
              <a:schemeClr val="dk1"/>
            </a:lnRef>
            <a:fillRef idx="2">
              <a:schemeClr val="dk1"/>
            </a:fillRef>
            <a:effectRef idx="1">
              <a:schemeClr val="dk1"/>
            </a:effectRef>
            <a:fontRef idx="minor">
              <a:schemeClr val="dk1"/>
            </a:fontRef>
          </p:style>
          <p:txBody>
            <a:bodyPr rtlCol="0" anchor="ctr"/>
            <a:lstStyle>
              <a:defPPr>
                <a:defRPr lang="fr-FR"/>
              </a:defPPr>
              <a:lvl1pPr algn="ctr">
                <a:defRPr>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l"/>
              <a:r>
                <a:rPr lang="en-GB" sz="1600" dirty="0">
                  <a:solidFill>
                    <a:schemeClr val="bg1"/>
                  </a:solidFill>
                </a:rPr>
                <a:t>ENCRYPTION</a:t>
              </a:r>
            </a:p>
          </p:txBody>
        </p:sp>
        <p:pic>
          <p:nvPicPr>
            <p:cNvPr id="61" name="Picture 60">
              <a:extLst>
                <a:ext uri="{FF2B5EF4-FFF2-40B4-BE49-F238E27FC236}">
                  <a16:creationId xmlns:a16="http://schemas.microsoft.com/office/drawing/2014/main" id="{8BCFAF0C-27B6-408C-BE68-690BC049DE10}"/>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rot="16200000" flipH="1">
              <a:off x="2922357" y="4649277"/>
              <a:ext cx="140009" cy="438441"/>
            </a:xfrm>
            <a:prstGeom prst="rect">
              <a:avLst/>
            </a:prstGeom>
            <a:effectLst>
              <a:glow rad="114300">
                <a:schemeClr val="bg1">
                  <a:alpha val="52000"/>
                </a:schemeClr>
              </a:glow>
            </a:effectLst>
          </p:spPr>
        </p:pic>
      </p:grpSp>
      <p:sp>
        <p:nvSpPr>
          <p:cNvPr id="66" name="Arrow: Right 65">
            <a:extLst>
              <a:ext uri="{FF2B5EF4-FFF2-40B4-BE49-F238E27FC236}">
                <a16:creationId xmlns:a16="http://schemas.microsoft.com/office/drawing/2014/main" id="{69F93421-989D-4340-95AB-A7CAAC7634BC}"/>
              </a:ext>
            </a:extLst>
          </p:cNvPr>
          <p:cNvSpPr/>
          <p:nvPr/>
        </p:nvSpPr>
        <p:spPr>
          <a:xfrm>
            <a:off x="927455" y="4741527"/>
            <a:ext cx="453312" cy="253939"/>
          </a:xfrm>
          <a:prstGeom prst="rightArrow">
            <a:avLst>
              <a:gd name="adj1" fmla="val 50000"/>
              <a:gd name="adj2" fmla="val 65281"/>
            </a:avLst>
          </a:prstGeom>
          <a:gradFill>
            <a:gsLst>
              <a:gs pos="0">
                <a:srgbClr val="AAAAAA">
                  <a:lumMod val="80000"/>
                  <a:lumOff val="20000"/>
                </a:srgbClr>
              </a:gs>
              <a:gs pos="30000">
                <a:srgbClr val="AAAAAA">
                  <a:lumMod val="100000"/>
                </a:srgbClr>
              </a:gs>
              <a:gs pos="100000">
                <a:srgbClr val="AAAAAA">
                  <a:lumMod val="79000"/>
                </a:srgbClr>
              </a:gs>
            </a:gsLst>
          </a:gradFill>
          <a:ln/>
        </p:spPr>
        <p:style>
          <a:lnRef idx="1">
            <a:schemeClr val="dk1"/>
          </a:lnRef>
          <a:fillRef idx="2">
            <a:schemeClr val="dk1"/>
          </a:fillRef>
          <a:effectRef idx="1">
            <a:schemeClr val="dk1"/>
          </a:effectRef>
          <a:fontRef idx="minor">
            <a:schemeClr val="dk1"/>
          </a:fontRef>
        </p:style>
        <p:txBody>
          <a:bodyPr rtlCol="0" anchor="ctr"/>
          <a:lstStyle/>
          <a:p>
            <a:pPr algn="ctr"/>
            <a:endParaRPr lang="en-GB" sz="1600" dirty="0">
              <a:solidFill>
                <a:schemeClr val="bg1"/>
              </a:solidFill>
            </a:endParaRPr>
          </a:p>
        </p:txBody>
      </p:sp>
    </p:spTree>
    <p:extLst>
      <p:ext uri="{BB962C8B-B14F-4D97-AF65-F5344CB8AC3E}">
        <p14:creationId xmlns:p14="http://schemas.microsoft.com/office/powerpoint/2010/main" val="153927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500"/>
                                        <p:tgtEl>
                                          <p:spTgt spid="3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6"/>
                                        </p:tgtEl>
                                        <p:attrNameLst>
                                          <p:attrName>style.visibility</p:attrName>
                                        </p:attrNameLst>
                                      </p:cBhvr>
                                      <p:to>
                                        <p:strVal val="visible"/>
                                      </p:to>
                                    </p:set>
                                    <p:animEffect transition="in" filter="wipe(left)">
                                      <p:cBhvr>
                                        <p:cTn id="11" dur="500"/>
                                        <p:tgtEl>
                                          <p:spTgt spid="6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wipe(left)">
                                      <p:cBhvr>
                                        <p:cTn id="15" dur="500"/>
                                        <p:tgtEl>
                                          <p:spTgt spid="6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5"/>
                                        </p:tgtEl>
                                        <p:attrNameLst>
                                          <p:attrName>style.visibility</p:attrName>
                                        </p:attrNameLst>
                                      </p:cBhvr>
                                      <p:to>
                                        <p:strVal val="visible"/>
                                      </p:to>
                                    </p:set>
                                    <p:animEffect transition="in" filter="wipe(left)">
                                      <p:cBhvr>
                                        <p:cTn id="19" dur="500"/>
                                        <p:tgtEl>
                                          <p:spTgt spid="65"/>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left)">
                                      <p:cBhvr>
                                        <p:cTn id="23" dur="500"/>
                                        <p:tgtEl>
                                          <p:spTgt spid="6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left)">
                                      <p:cBhvr>
                                        <p:cTn id="27" dur="500"/>
                                        <p:tgtEl>
                                          <p:spTgt spid="60"/>
                                        </p:tgtEl>
                                      </p:cBhvr>
                                    </p:animEffect>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wipe(left)">
                                      <p:cBhvr>
                                        <p:cTn id="31" dur="500"/>
                                        <p:tgtEl>
                                          <p:spTgt spid="47"/>
                                        </p:tgtEl>
                                      </p:cBhvr>
                                    </p:animEffect>
                                  </p:childTnLst>
                                </p:cTn>
                              </p:par>
                            </p:childTnLst>
                          </p:cTn>
                        </p:par>
                        <p:par>
                          <p:cTn id="32" fill="hold">
                            <p:stCondLst>
                              <p:cond delay="3500"/>
                            </p:stCondLst>
                            <p:childTnLst>
                              <p:par>
                                <p:cTn id="33" presetID="1" presetClass="entr" presetSubtype="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22" presetClass="entr" presetSubtype="8" fill="hold"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wipe(left)">
                                      <p:cBhvr>
                                        <p:cTn id="37" dur="500"/>
                                        <p:tgtEl>
                                          <p:spTgt spid="43"/>
                                        </p:tgtEl>
                                      </p:cBhvr>
                                    </p:animEffect>
                                  </p:childTnLst>
                                </p:cTn>
                              </p:par>
                              <p:par>
                                <p:cTn id="38" presetID="22" presetClass="entr" presetSubtype="1" fill="hold" nodeType="withEffect">
                                  <p:stCondLst>
                                    <p:cond delay="0"/>
                                  </p:stCondLst>
                                  <p:childTnLst>
                                    <p:set>
                                      <p:cBhvr>
                                        <p:cTn id="39" dur="1" fill="hold">
                                          <p:stCondLst>
                                            <p:cond delay="0"/>
                                          </p:stCondLst>
                                        </p:cTn>
                                        <p:tgtEl>
                                          <p:spTgt spid="48"/>
                                        </p:tgtEl>
                                        <p:attrNameLst>
                                          <p:attrName>style.visibility</p:attrName>
                                        </p:attrNameLst>
                                      </p:cBhvr>
                                      <p:to>
                                        <p:strVal val="visible"/>
                                      </p:to>
                                    </p:set>
                                    <p:animEffect transition="in" filter="wipe(up)">
                                      <p:cBhvr>
                                        <p:cTn id="40" dur="500"/>
                                        <p:tgtEl>
                                          <p:spTgt spid="48"/>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2" grpId="0" animBg="1"/>
      <p:bldP spid="65" grpId="0" animBg="1"/>
      <p:bldP spid="6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DB19101-659A-424D-9E8B-79E5C129533C}"/>
              </a:ext>
            </a:extLst>
          </p:cNvPr>
          <p:cNvSpPr>
            <a:spLocks noGrp="1"/>
          </p:cNvSpPr>
          <p:nvPr>
            <p:ph type="title"/>
          </p:nvPr>
        </p:nvSpPr>
        <p:spPr>
          <a:xfrm>
            <a:off x="0" y="-794"/>
            <a:ext cx="12192000" cy="662782"/>
          </a:xfrm>
        </p:spPr>
        <p:style>
          <a:lnRef idx="1">
            <a:schemeClr val="accent3"/>
          </a:lnRef>
          <a:fillRef idx="3">
            <a:schemeClr val="accent3"/>
          </a:fillRef>
          <a:effectRef idx="2">
            <a:schemeClr val="accent3"/>
          </a:effectRef>
          <a:fontRef idx="minor">
            <a:schemeClr val="lt1"/>
          </a:fontRef>
        </p:style>
        <p:txBody>
          <a:bodyPr>
            <a:normAutofit fontScale="90000"/>
          </a:bodyPr>
          <a:lstStyle/>
          <a:p>
            <a:pPr marL="2247900"/>
            <a:r>
              <a:rPr lang="en-GB" dirty="0"/>
              <a:t>Architecture Overview</a:t>
            </a:r>
          </a:p>
        </p:txBody>
      </p:sp>
      <p:pic>
        <p:nvPicPr>
          <p:cNvPr id="10" name="Picture 9">
            <a:extLst>
              <a:ext uri="{FF2B5EF4-FFF2-40B4-BE49-F238E27FC236}">
                <a16:creationId xmlns:a16="http://schemas.microsoft.com/office/drawing/2014/main" id="{F94B88F8-2ACC-4BBA-A9C5-D4D172D9D17D}"/>
              </a:ext>
            </a:extLst>
          </p:cNvPr>
          <p:cNvPicPr>
            <a:picLocks noChangeAspect="1"/>
          </p:cNvPicPr>
          <p:nvPr/>
        </p:nvPicPr>
        <p:blipFill>
          <a:blip r:embed="rId3"/>
          <a:stretch>
            <a:fillRect/>
          </a:stretch>
        </p:blipFill>
        <p:spPr>
          <a:xfrm>
            <a:off x="196857" y="33927"/>
            <a:ext cx="623422" cy="551590"/>
          </a:xfrm>
          <a:prstGeom prst="rect">
            <a:avLst/>
          </a:prstGeom>
          <a:ln>
            <a:noFill/>
          </a:ln>
          <a:effectLst>
            <a:outerShdw blurRad="292100" dist="139700" dir="2700000" algn="tl" rotWithShape="0">
              <a:srgbClr val="333333">
                <a:alpha val="65000"/>
              </a:srgbClr>
            </a:outerShdw>
          </a:effectLst>
        </p:spPr>
      </p:pic>
      <p:sp>
        <p:nvSpPr>
          <p:cNvPr id="11" name="Rectangle 10">
            <a:extLst>
              <a:ext uri="{FF2B5EF4-FFF2-40B4-BE49-F238E27FC236}">
                <a16:creationId xmlns:a16="http://schemas.microsoft.com/office/drawing/2014/main" id="{385837D8-FC7D-4BCE-9085-DD54B8B7EF29}"/>
              </a:ext>
            </a:extLst>
          </p:cNvPr>
          <p:cNvSpPr/>
          <p:nvPr/>
        </p:nvSpPr>
        <p:spPr>
          <a:xfrm>
            <a:off x="820279" y="-3516"/>
            <a:ext cx="1578282" cy="584775"/>
          </a:xfrm>
          <a:prstGeom prst="rect">
            <a:avLst/>
          </a:prstGeom>
        </p:spPr>
        <p:txBody>
          <a:bodyPr wrap="square">
            <a:spAutoFit/>
          </a:bodyPr>
          <a:lstStyle/>
          <a:p>
            <a:r>
              <a:rPr lang="fr-FR"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rPr>
              <a:t>PLOT</a:t>
            </a:r>
            <a:endParaRPr lang="en-GB" sz="32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Anoxic SC Med" pitchFamily="2" charset="0"/>
            </a:endParaRPr>
          </a:p>
        </p:txBody>
      </p:sp>
      <p:sp>
        <p:nvSpPr>
          <p:cNvPr id="2" name="Rectangle: Rounded Corners 1">
            <a:extLst>
              <a:ext uri="{FF2B5EF4-FFF2-40B4-BE49-F238E27FC236}">
                <a16:creationId xmlns:a16="http://schemas.microsoft.com/office/drawing/2014/main" id="{0F29BA54-09FF-45BD-9D27-A905ACA5AAFE}"/>
              </a:ext>
            </a:extLst>
          </p:cNvPr>
          <p:cNvSpPr/>
          <p:nvPr/>
        </p:nvSpPr>
        <p:spPr>
          <a:xfrm>
            <a:off x="596900" y="910772"/>
            <a:ext cx="5455558" cy="4484914"/>
          </a:xfrm>
          <a:prstGeom prst="roundRect">
            <a:avLst>
              <a:gd name="adj" fmla="val 8586"/>
            </a:avLst>
          </a:prstGeom>
        </p:spPr>
        <p:style>
          <a:lnRef idx="1">
            <a:schemeClr val="accent4"/>
          </a:lnRef>
          <a:fillRef idx="2">
            <a:schemeClr val="accent4"/>
          </a:fillRef>
          <a:effectRef idx="1">
            <a:schemeClr val="accent4"/>
          </a:effectRef>
          <a:fontRef idx="minor">
            <a:schemeClr val="dk1"/>
          </a:fontRef>
        </p:style>
        <p:txBody>
          <a:bodyPr rtlCol="0" anchor="t"/>
          <a:lstStyle/>
          <a:p>
            <a:pPr algn="ctr"/>
            <a:r>
              <a:rPr lang="en-GB" dirty="0"/>
              <a:t>PLOT App</a:t>
            </a:r>
          </a:p>
        </p:txBody>
      </p:sp>
      <p:sp>
        <p:nvSpPr>
          <p:cNvPr id="36" name="Rectangle: Rounded Corners 35">
            <a:extLst>
              <a:ext uri="{FF2B5EF4-FFF2-40B4-BE49-F238E27FC236}">
                <a16:creationId xmlns:a16="http://schemas.microsoft.com/office/drawing/2014/main" id="{411AE8BF-D267-450C-84FA-82C6A2B92651}"/>
              </a:ext>
            </a:extLst>
          </p:cNvPr>
          <p:cNvSpPr/>
          <p:nvPr/>
        </p:nvSpPr>
        <p:spPr>
          <a:xfrm>
            <a:off x="7170057" y="910772"/>
            <a:ext cx="3155105" cy="2224314"/>
          </a:xfrm>
          <a:prstGeom prst="roundRect">
            <a:avLst>
              <a:gd name="adj" fmla="val 8586"/>
            </a:avLst>
          </a:prstGeom>
          <a:gradFill>
            <a:gsLst>
              <a:gs pos="0">
                <a:schemeClr val="dk1">
                  <a:satMod val="105000"/>
                  <a:tint val="67000"/>
                  <a:lumMod val="39000"/>
                  <a:lumOff val="61000"/>
                </a:schemeClr>
              </a:gs>
              <a:gs pos="50000">
                <a:schemeClr val="dk1">
                  <a:satMod val="103000"/>
                  <a:tint val="73000"/>
                  <a:lumMod val="75000"/>
                  <a:lumOff val="25000"/>
                </a:schemeClr>
              </a:gs>
              <a:gs pos="100000">
                <a:schemeClr val="dk1">
                  <a:lumMod val="105000"/>
                  <a:satMod val="109000"/>
                  <a:tint val="81000"/>
                </a:schemeClr>
              </a:gs>
            </a:gsLst>
          </a:gradFill>
        </p:spPr>
        <p:style>
          <a:lnRef idx="1">
            <a:schemeClr val="dk1"/>
          </a:lnRef>
          <a:fillRef idx="2">
            <a:schemeClr val="dk1"/>
          </a:fillRef>
          <a:effectRef idx="1">
            <a:schemeClr val="dk1"/>
          </a:effectRef>
          <a:fontRef idx="minor">
            <a:schemeClr val="dk1"/>
          </a:fontRef>
        </p:style>
        <p:txBody>
          <a:bodyPr rtlCol="0" anchor="t"/>
          <a:lstStyle/>
          <a:p>
            <a:pPr algn="ctr"/>
            <a:r>
              <a:rPr lang="en-GB" dirty="0"/>
              <a:t>PLOT Server</a:t>
            </a:r>
          </a:p>
        </p:txBody>
      </p:sp>
      <p:sp>
        <p:nvSpPr>
          <p:cNvPr id="41" name="Rectangle: Rounded Corners 40">
            <a:extLst>
              <a:ext uri="{FF2B5EF4-FFF2-40B4-BE49-F238E27FC236}">
                <a16:creationId xmlns:a16="http://schemas.microsoft.com/office/drawing/2014/main" id="{F1F9F5FD-71D9-466A-9B70-A4E090727F50}"/>
              </a:ext>
            </a:extLst>
          </p:cNvPr>
          <p:cNvSpPr/>
          <p:nvPr/>
        </p:nvSpPr>
        <p:spPr>
          <a:xfrm>
            <a:off x="7170055" y="3722915"/>
            <a:ext cx="3155104" cy="1794856"/>
          </a:xfrm>
          <a:prstGeom prst="roundRect">
            <a:avLst>
              <a:gd name="adj" fmla="val 8586"/>
            </a:avLst>
          </a:prstGeom>
        </p:spPr>
        <p:style>
          <a:lnRef idx="1">
            <a:schemeClr val="accent6"/>
          </a:lnRef>
          <a:fillRef idx="2">
            <a:schemeClr val="accent6"/>
          </a:fillRef>
          <a:effectRef idx="1">
            <a:schemeClr val="accent6"/>
          </a:effectRef>
          <a:fontRef idx="minor">
            <a:schemeClr val="dk1"/>
          </a:fontRef>
        </p:style>
        <p:txBody>
          <a:bodyPr rtlCol="0" anchor="t"/>
          <a:lstStyle/>
          <a:p>
            <a:pPr algn="ctr"/>
            <a:r>
              <a:rPr lang="en-GB" dirty="0"/>
              <a:t>Decentralized Storage Service</a:t>
            </a:r>
          </a:p>
        </p:txBody>
      </p:sp>
      <p:sp>
        <p:nvSpPr>
          <p:cNvPr id="6" name="Oval 5">
            <a:extLst>
              <a:ext uri="{FF2B5EF4-FFF2-40B4-BE49-F238E27FC236}">
                <a16:creationId xmlns:a16="http://schemas.microsoft.com/office/drawing/2014/main" id="{B682BA25-6C3A-4C25-A877-73D301DC820A}"/>
              </a:ext>
            </a:extLst>
          </p:cNvPr>
          <p:cNvSpPr/>
          <p:nvPr/>
        </p:nvSpPr>
        <p:spPr>
          <a:xfrm>
            <a:off x="7683336" y="1476828"/>
            <a:ext cx="2151667" cy="13441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Merge Individual record into global record</a:t>
            </a:r>
          </a:p>
        </p:txBody>
      </p:sp>
      <p:sp>
        <p:nvSpPr>
          <p:cNvPr id="67" name="Oval 66">
            <a:extLst>
              <a:ext uri="{FF2B5EF4-FFF2-40B4-BE49-F238E27FC236}">
                <a16:creationId xmlns:a16="http://schemas.microsoft.com/office/drawing/2014/main" id="{8DA6C724-07DA-46A2-A213-BC7BEDB8A2CC}"/>
              </a:ext>
            </a:extLst>
          </p:cNvPr>
          <p:cNvSpPr/>
          <p:nvPr/>
        </p:nvSpPr>
        <p:spPr>
          <a:xfrm>
            <a:off x="1033997" y="1541975"/>
            <a:ext cx="1659057" cy="682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Record locations</a:t>
            </a:r>
          </a:p>
        </p:txBody>
      </p:sp>
      <p:sp>
        <p:nvSpPr>
          <p:cNvPr id="68" name="Oval 67">
            <a:extLst>
              <a:ext uri="{FF2B5EF4-FFF2-40B4-BE49-F238E27FC236}">
                <a16:creationId xmlns:a16="http://schemas.microsoft.com/office/drawing/2014/main" id="{C017DBF7-65C8-458F-8182-B1ABEC81592E}"/>
              </a:ext>
            </a:extLst>
          </p:cNvPr>
          <p:cNvSpPr/>
          <p:nvPr/>
        </p:nvSpPr>
        <p:spPr>
          <a:xfrm>
            <a:off x="1033997" y="2444474"/>
            <a:ext cx="1659057" cy="682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Filter locations</a:t>
            </a:r>
          </a:p>
        </p:txBody>
      </p:sp>
      <p:sp>
        <p:nvSpPr>
          <p:cNvPr id="69" name="Oval 68">
            <a:extLst>
              <a:ext uri="{FF2B5EF4-FFF2-40B4-BE49-F238E27FC236}">
                <a16:creationId xmlns:a16="http://schemas.microsoft.com/office/drawing/2014/main" id="{316BB462-D91D-4B05-A048-462D1187DF10}"/>
              </a:ext>
            </a:extLst>
          </p:cNvPr>
          <p:cNvSpPr/>
          <p:nvPr/>
        </p:nvSpPr>
        <p:spPr>
          <a:xfrm>
            <a:off x="1033997" y="3321806"/>
            <a:ext cx="1659057" cy="68201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Encrypt locations</a:t>
            </a:r>
          </a:p>
        </p:txBody>
      </p:sp>
      <p:sp>
        <p:nvSpPr>
          <p:cNvPr id="70" name="Oval 69">
            <a:extLst>
              <a:ext uri="{FF2B5EF4-FFF2-40B4-BE49-F238E27FC236}">
                <a16:creationId xmlns:a16="http://schemas.microsoft.com/office/drawing/2014/main" id="{E94FE489-F4E1-4E5D-9A1A-BAA44FCC27C1}"/>
              </a:ext>
            </a:extLst>
          </p:cNvPr>
          <p:cNvSpPr/>
          <p:nvPr/>
        </p:nvSpPr>
        <p:spPr>
          <a:xfrm>
            <a:off x="3117888" y="1619639"/>
            <a:ext cx="2435401" cy="11894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Publish Location Record</a:t>
            </a:r>
          </a:p>
          <a:p>
            <a:pPr algn="ctr"/>
            <a:r>
              <a:rPr lang="en-GB" dirty="0">
                <a:solidFill>
                  <a:schemeClr val="bg1"/>
                </a:solidFill>
              </a:rPr>
              <a:t>of infected user</a:t>
            </a:r>
            <a:endParaRPr lang="en-GB" dirty="0"/>
          </a:p>
        </p:txBody>
      </p:sp>
      <p:sp>
        <p:nvSpPr>
          <p:cNvPr id="71" name="Oval 70">
            <a:extLst>
              <a:ext uri="{FF2B5EF4-FFF2-40B4-BE49-F238E27FC236}">
                <a16:creationId xmlns:a16="http://schemas.microsoft.com/office/drawing/2014/main" id="{76FA0598-6483-4E0A-B292-E20CAF616C78}"/>
              </a:ext>
            </a:extLst>
          </p:cNvPr>
          <p:cNvSpPr/>
          <p:nvPr/>
        </p:nvSpPr>
        <p:spPr>
          <a:xfrm>
            <a:off x="1033998" y="4199138"/>
            <a:ext cx="1659057" cy="8773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Compute Bloom Filter</a:t>
            </a:r>
          </a:p>
        </p:txBody>
      </p:sp>
      <p:grpSp>
        <p:nvGrpSpPr>
          <p:cNvPr id="3" name="Group 2">
            <a:extLst>
              <a:ext uri="{FF2B5EF4-FFF2-40B4-BE49-F238E27FC236}">
                <a16:creationId xmlns:a16="http://schemas.microsoft.com/office/drawing/2014/main" id="{B1EF35DF-42A0-490E-B679-E4641FCF8ABB}"/>
              </a:ext>
            </a:extLst>
          </p:cNvPr>
          <p:cNvGrpSpPr/>
          <p:nvPr/>
        </p:nvGrpSpPr>
        <p:grpSpPr>
          <a:xfrm>
            <a:off x="5621498" y="1882984"/>
            <a:ext cx="1806483" cy="662782"/>
            <a:chOff x="5621498" y="1882984"/>
            <a:chExt cx="1806483" cy="662782"/>
          </a:xfrm>
        </p:grpSpPr>
        <p:sp>
          <p:nvSpPr>
            <p:cNvPr id="4" name="Arrow: Right 3">
              <a:extLst>
                <a:ext uri="{FF2B5EF4-FFF2-40B4-BE49-F238E27FC236}">
                  <a16:creationId xmlns:a16="http://schemas.microsoft.com/office/drawing/2014/main" id="{5176178F-7109-4653-B2A1-90B4BA9EF706}"/>
                </a:ext>
              </a:extLst>
            </p:cNvPr>
            <p:cNvSpPr/>
            <p:nvPr/>
          </p:nvSpPr>
          <p:spPr>
            <a:xfrm>
              <a:off x="5707506" y="1882984"/>
              <a:ext cx="1720475" cy="662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 name="TextBox 71">
              <a:extLst>
                <a:ext uri="{FF2B5EF4-FFF2-40B4-BE49-F238E27FC236}">
                  <a16:creationId xmlns:a16="http://schemas.microsoft.com/office/drawing/2014/main" id="{7C0EBEC7-3637-4EF7-ADDC-8C387C6F1EFB}"/>
                </a:ext>
              </a:extLst>
            </p:cNvPr>
            <p:cNvSpPr txBox="1"/>
            <p:nvPr/>
          </p:nvSpPr>
          <p:spPr>
            <a:xfrm>
              <a:off x="5621498" y="2008351"/>
              <a:ext cx="1742721" cy="369332"/>
            </a:xfrm>
            <a:prstGeom prst="rect">
              <a:avLst/>
            </a:prstGeom>
            <a:noFill/>
          </p:spPr>
          <p:txBody>
            <a:bodyPr wrap="none" rtlCol="0">
              <a:spAutoFit/>
            </a:bodyPr>
            <a:lstStyle/>
            <a:p>
              <a:pPr algn="ctr"/>
              <a:r>
                <a:rPr lang="en-GB" dirty="0">
                  <a:solidFill>
                    <a:schemeClr val="bg1"/>
                  </a:solidFill>
                </a:rPr>
                <a:t>Post Bloom filter</a:t>
              </a:r>
            </a:p>
          </p:txBody>
        </p:sp>
      </p:grpSp>
      <p:grpSp>
        <p:nvGrpSpPr>
          <p:cNvPr id="5" name="Group 4">
            <a:extLst>
              <a:ext uri="{FF2B5EF4-FFF2-40B4-BE49-F238E27FC236}">
                <a16:creationId xmlns:a16="http://schemas.microsoft.com/office/drawing/2014/main" id="{F50E347D-7462-4BA6-862A-1556D82772B1}"/>
              </a:ext>
            </a:extLst>
          </p:cNvPr>
          <p:cNvGrpSpPr/>
          <p:nvPr/>
        </p:nvGrpSpPr>
        <p:grpSpPr>
          <a:xfrm>
            <a:off x="8984734" y="2940853"/>
            <a:ext cx="2158091" cy="901984"/>
            <a:chOff x="8984734" y="2940853"/>
            <a:chExt cx="2158091" cy="901984"/>
          </a:xfrm>
        </p:grpSpPr>
        <p:sp>
          <p:nvSpPr>
            <p:cNvPr id="58" name="Arrow: Right 57">
              <a:extLst>
                <a:ext uri="{FF2B5EF4-FFF2-40B4-BE49-F238E27FC236}">
                  <a16:creationId xmlns:a16="http://schemas.microsoft.com/office/drawing/2014/main" id="{A5576990-1FD6-4867-8B5B-791F4EB5CD98}"/>
                </a:ext>
              </a:extLst>
            </p:cNvPr>
            <p:cNvSpPr/>
            <p:nvPr/>
          </p:nvSpPr>
          <p:spPr>
            <a:xfrm rot="5400000">
              <a:off x="9152473" y="3147249"/>
              <a:ext cx="901984" cy="4891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57CE76B2-CFFC-4977-8FDA-3884D914078B}"/>
                </a:ext>
              </a:extLst>
            </p:cNvPr>
            <p:cNvSpPr txBox="1"/>
            <p:nvPr/>
          </p:nvSpPr>
          <p:spPr>
            <a:xfrm>
              <a:off x="8984734" y="3279449"/>
              <a:ext cx="2158091" cy="369332"/>
            </a:xfrm>
            <a:prstGeom prst="rect">
              <a:avLst/>
            </a:prstGeom>
            <a:noFill/>
          </p:spPr>
          <p:txBody>
            <a:bodyPr wrap="none" rtlCol="0">
              <a:spAutoFit/>
            </a:bodyPr>
            <a:lstStyle/>
            <a:p>
              <a:pPr algn="ctr"/>
              <a:r>
                <a:rPr lang="en-GB" dirty="0"/>
                <a:t>Update global record</a:t>
              </a:r>
            </a:p>
          </p:txBody>
        </p:sp>
      </p:grpSp>
      <p:grpSp>
        <p:nvGrpSpPr>
          <p:cNvPr id="7" name="Group 6">
            <a:extLst>
              <a:ext uri="{FF2B5EF4-FFF2-40B4-BE49-F238E27FC236}">
                <a16:creationId xmlns:a16="http://schemas.microsoft.com/office/drawing/2014/main" id="{E35D4250-1878-430B-A5DE-F5A3E08664F0}"/>
              </a:ext>
            </a:extLst>
          </p:cNvPr>
          <p:cNvGrpSpPr/>
          <p:nvPr/>
        </p:nvGrpSpPr>
        <p:grpSpPr>
          <a:xfrm>
            <a:off x="7047447" y="2967385"/>
            <a:ext cx="1805624" cy="875450"/>
            <a:chOff x="7047447" y="2967385"/>
            <a:chExt cx="1805624" cy="875450"/>
          </a:xfrm>
        </p:grpSpPr>
        <p:sp>
          <p:nvSpPr>
            <p:cNvPr id="73" name="Arrow: Right 72">
              <a:extLst>
                <a:ext uri="{FF2B5EF4-FFF2-40B4-BE49-F238E27FC236}">
                  <a16:creationId xmlns:a16="http://schemas.microsoft.com/office/drawing/2014/main" id="{4057AE87-3C2B-4DF0-BE66-8F6D5B1D11E1}"/>
                </a:ext>
              </a:extLst>
            </p:cNvPr>
            <p:cNvSpPr/>
            <p:nvPr/>
          </p:nvSpPr>
          <p:spPr>
            <a:xfrm rot="16200000">
              <a:off x="7558951" y="3160514"/>
              <a:ext cx="875450" cy="4891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TextBox 58">
              <a:extLst>
                <a:ext uri="{FF2B5EF4-FFF2-40B4-BE49-F238E27FC236}">
                  <a16:creationId xmlns:a16="http://schemas.microsoft.com/office/drawing/2014/main" id="{DFF00149-11DB-4E64-ACF5-62F180D6303F}"/>
                </a:ext>
              </a:extLst>
            </p:cNvPr>
            <p:cNvSpPr txBox="1"/>
            <p:nvPr/>
          </p:nvSpPr>
          <p:spPr>
            <a:xfrm>
              <a:off x="7047447" y="3309335"/>
              <a:ext cx="1805624" cy="369332"/>
            </a:xfrm>
            <a:prstGeom prst="rect">
              <a:avLst/>
            </a:prstGeom>
            <a:noFill/>
          </p:spPr>
          <p:txBody>
            <a:bodyPr wrap="none" rtlCol="0">
              <a:spAutoFit/>
            </a:bodyPr>
            <a:lstStyle/>
            <a:p>
              <a:pPr algn="ctr"/>
              <a:r>
                <a:rPr lang="en-GB" dirty="0"/>
                <a:t>Get global record</a:t>
              </a:r>
            </a:p>
          </p:txBody>
        </p:sp>
      </p:grpSp>
      <p:sp>
        <p:nvSpPr>
          <p:cNvPr id="74" name="Oval 73">
            <a:extLst>
              <a:ext uri="{FF2B5EF4-FFF2-40B4-BE49-F238E27FC236}">
                <a16:creationId xmlns:a16="http://schemas.microsoft.com/office/drawing/2014/main" id="{6F17CCED-CE66-4CCA-8019-6E54EF267695}"/>
              </a:ext>
            </a:extLst>
          </p:cNvPr>
          <p:cNvSpPr/>
          <p:nvPr/>
        </p:nvSpPr>
        <p:spPr>
          <a:xfrm>
            <a:off x="7696394" y="4302126"/>
            <a:ext cx="2151667" cy="10790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Store and distribute global record</a:t>
            </a:r>
          </a:p>
        </p:txBody>
      </p:sp>
      <p:grpSp>
        <p:nvGrpSpPr>
          <p:cNvPr id="8" name="Group 7">
            <a:extLst>
              <a:ext uri="{FF2B5EF4-FFF2-40B4-BE49-F238E27FC236}">
                <a16:creationId xmlns:a16="http://schemas.microsoft.com/office/drawing/2014/main" id="{D874887B-AEEB-4061-98F9-71E866525EA8}"/>
              </a:ext>
            </a:extLst>
          </p:cNvPr>
          <p:cNvGrpSpPr/>
          <p:nvPr/>
        </p:nvGrpSpPr>
        <p:grpSpPr>
          <a:xfrm>
            <a:off x="5783442" y="4336725"/>
            <a:ext cx="1805623" cy="662782"/>
            <a:chOff x="5783442" y="4336725"/>
            <a:chExt cx="1805623" cy="662782"/>
          </a:xfrm>
        </p:grpSpPr>
        <p:sp>
          <p:nvSpPr>
            <p:cNvPr id="75" name="Arrow: Right 74">
              <a:extLst>
                <a:ext uri="{FF2B5EF4-FFF2-40B4-BE49-F238E27FC236}">
                  <a16:creationId xmlns:a16="http://schemas.microsoft.com/office/drawing/2014/main" id="{000ED9DB-5D82-4027-9A4A-F190FFBB3003}"/>
                </a:ext>
              </a:extLst>
            </p:cNvPr>
            <p:cNvSpPr/>
            <p:nvPr/>
          </p:nvSpPr>
          <p:spPr>
            <a:xfrm rot="10800000">
              <a:off x="5786598" y="4336725"/>
              <a:ext cx="1720475" cy="662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6" name="TextBox 75">
              <a:extLst>
                <a:ext uri="{FF2B5EF4-FFF2-40B4-BE49-F238E27FC236}">
                  <a16:creationId xmlns:a16="http://schemas.microsoft.com/office/drawing/2014/main" id="{66DA8787-A5E9-41FC-B556-81499FCB2767}"/>
                </a:ext>
              </a:extLst>
            </p:cNvPr>
            <p:cNvSpPr txBox="1"/>
            <p:nvPr/>
          </p:nvSpPr>
          <p:spPr>
            <a:xfrm>
              <a:off x="5783442" y="4462092"/>
              <a:ext cx="1805623" cy="369332"/>
            </a:xfrm>
            <a:prstGeom prst="rect">
              <a:avLst/>
            </a:prstGeom>
            <a:noFill/>
          </p:spPr>
          <p:txBody>
            <a:bodyPr wrap="none" rtlCol="0">
              <a:spAutoFit/>
            </a:bodyPr>
            <a:lstStyle/>
            <a:p>
              <a:pPr algn="ctr"/>
              <a:r>
                <a:rPr lang="en-GB" dirty="0">
                  <a:solidFill>
                    <a:schemeClr val="bg1"/>
                  </a:solidFill>
                </a:rPr>
                <a:t>Get global record</a:t>
              </a:r>
            </a:p>
          </p:txBody>
        </p:sp>
      </p:grpSp>
      <p:sp>
        <p:nvSpPr>
          <p:cNvPr id="77" name="Oval 76">
            <a:extLst>
              <a:ext uri="{FF2B5EF4-FFF2-40B4-BE49-F238E27FC236}">
                <a16:creationId xmlns:a16="http://schemas.microsoft.com/office/drawing/2014/main" id="{6813E8B6-15FB-4EA5-B37A-CB9488D275F0}"/>
              </a:ext>
            </a:extLst>
          </p:cNvPr>
          <p:cNvSpPr/>
          <p:nvPr/>
        </p:nvSpPr>
        <p:spPr>
          <a:xfrm>
            <a:off x="3117887" y="4043068"/>
            <a:ext cx="2435401" cy="11894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Compare Location Record with global record</a:t>
            </a:r>
            <a:endParaRPr lang="en-GB" dirty="0"/>
          </a:p>
        </p:txBody>
      </p:sp>
    </p:spTree>
    <p:extLst>
      <p:ext uri="{BB962C8B-B14F-4D97-AF65-F5344CB8AC3E}">
        <p14:creationId xmlns:p14="http://schemas.microsoft.com/office/powerpoint/2010/main" val="2038006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32" fill="hold" grpId="0"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diamond(ou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32"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diamond(out)">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childTnLst>
                          </p:cTn>
                        </p:par>
                        <p:par>
                          <p:cTn id="23" fill="hold">
                            <p:stCondLst>
                              <p:cond delay="500"/>
                            </p:stCondLst>
                            <p:childTnLst>
                              <p:par>
                                <p:cTn id="24" presetID="10" presetClass="entr" presetSubtype="0" fill="hold" grpId="0" nodeType="after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fade">
                                      <p:cBhvr>
                                        <p:cTn id="26" dur="500"/>
                                        <p:tgtEl>
                                          <p:spTgt spid="68"/>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69"/>
                                        </p:tgtEl>
                                        <p:attrNameLst>
                                          <p:attrName>style.visibility</p:attrName>
                                        </p:attrNameLst>
                                      </p:cBhvr>
                                      <p:to>
                                        <p:strVal val="visible"/>
                                      </p:to>
                                    </p:set>
                                    <p:animEffect transition="in" filter="fade">
                                      <p:cBhvr>
                                        <p:cTn id="30" dur="500"/>
                                        <p:tgtEl>
                                          <p:spTgt spid="69"/>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fade">
                                      <p:cBhvr>
                                        <p:cTn id="34" dur="500"/>
                                        <p:tgtEl>
                                          <p:spTgt spid="71"/>
                                        </p:tgtEl>
                                      </p:cBhvr>
                                    </p:animEffect>
                                  </p:childTnLst>
                                </p:cTn>
                              </p:par>
                            </p:childTnLst>
                          </p:cTn>
                        </p:par>
                        <p:par>
                          <p:cTn id="35" fill="hold">
                            <p:stCondLst>
                              <p:cond delay="2000"/>
                            </p:stCondLst>
                            <p:childTnLst>
                              <p:par>
                                <p:cTn id="36" presetID="10" presetClass="entr" presetSubtype="0" fill="hold" grpId="0" nodeType="after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fade">
                                      <p:cBhvr>
                                        <p:cTn id="38" dur="500"/>
                                        <p:tgtEl>
                                          <p:spTgt spid="70"/>
                                        </p:tgtEl>
                                      </p:cBhvr>
                                    </p:animEffect>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left)">
                                      <p:cBhvr>
                                        <p:cTn id="42" dur="500"/>
                                        <p:tgtEl>
                                          <p:spTgt spid="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par>
                          <p:cTn id="48" fill="hold">
                            <p:stCondLst>
                              <p:cond delay="500"/>
                            </p:stCondLst>
                            <p:childTnLst>
                              <p:par>
                                <p:cTn id="49" presetID="22" presetClass="entr" presetSubtype="1" fill="hold" nodeType="after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wipe(up)">
                                      <p:cBhvr>
                                        <p:cTn id="51" dur="500"/>
                                        <p:tgtEl>
                                          <p:spTgt spid="5"/>
                                        </p:tgtEl>
                                      </p:cBhvr>
                                    </p:animEffect>
                                  </p:childTnLst>
                                </p:cTn>
                              </p:par>
                            </p:childTnLst>
                          </p:cTn>
                        </p:par>
                        <p:par>
                          <p:cTn id="52" fill="hold">
                            <p:stCondLst>
                              <p:cond delay="1000"/>
                            </p:stCondLst>
                            <p:childTnLst>
                              <p:par>
                                <p:cTn id="53" presetID="10" presetClass="entr" presetSubtype="0" fill="hold" grpId="0" nodeType="afterEffect">
                                  <p:stCondLst>
                                    <p:cond delay="0"/>
                                  </p:stCondLst>
                                  <p:childTnLst>
                                    <p:set>
                                      <p:cBhvr>
                                        <p:cTn id="54" dur="1" fill="hold">
                                          <p:stCondLst>
                                            <p:cond delay="0"/>
                                          </p:stCondLst>
                                        </p:cTn>
                                        <p:tgtEl>
                                          <p:spTgt spid="74"/>
                                        </p:tgtEl>
                                        <p:attrNameLst>
                                          <p:attrName>style.visibility</p:attrName>
                                        </p:attrNameLst>
                                      </p:cBhvr>
                                      <p:to>
                                        <p:strVal val="visible"/>
                                      </p:to>
                                    </p:set>
                                    <p:animEffect transition="in" filter="fade">
                                      <p:cBhvr>
                                        <p:cTn id="55" dur="500"/>
                                        <p:tgtEl>
                                          <p:spTgt spid="74"/>
                                        </p:tgtEl>
                                      </p:cBhvr>
                                    </p:animEffect>
                                  </p:childTnLst>
                                </p:cTn>
                              </p:par>
                            </p:childTnLst>
                          </p:cTn>
                        </p:par>
                        <p:par>
                          <p:cTn id="56" fill="hold">
                            <p:stCondLst>
                              <p:cond delay="1500"/>
                            </p:stCondLst>
                            <p:childTnLst>
                              <p:par>
                                <p:cTn id="57" presetID="22" presetClass="entr" presetSubtype="4" fill="hold"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down)">
                                      <p:cBhvr>
                                        <p:cTn id="59" dur="50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2" fill="hold" nodeType="clickEffect">
                                  <p:stCondLst>
                                    <p:cond delay="0"/>
                                  </p:stCondLst>
                                  <p:childTnLst>
                                    <p:set>
                                      <p:cBhvr>
                                        <p:cTn id="63" dur="1" fill="hold">
                                          <p:stCondLst>
                                            <p:cond delay="0"/>
                                          </p:stCondLst>
                                        </p:cTn>
                                        <p:tgtEl>
                                          <p:spTgt spid="8"/>
                                        </p:tgtEl>
                                        <p:attrNameLst>
                                          <p:attrName>style.visibility</p:attrName>
                                        </p:attrNameLst>
                                      </p:cBhvr>
                                      <p:to>
                                        <p:strVal val="visible"/>
                                      </p:to>
                                    </p:set>
                                    <p:animEffect transition="in" filter="wipe(right)">
                                      <p:cBhvr>
                                        <p:cTn id="64" dur="500"/>
                                        <p:tgtEl>
                                          <p:spTgt spid="8"/>
                                        </p:tgtEl>
                                      </p:cBhvr>
                                    </p:animEffect>
                                  </p:childTnLst>
                                </p:cTn>
                              </p:par>
                            </p:childTnLst>
                          </p:cTn>
                        </p:par>
                        <p:par>
                          <p:cTn id="65" fill="hold">
                            <p:stCondLst>
                              <p:cond delay="500"/>
                            </p:stCondLst>
                            <p:childTnLst>
                              <p:par>
                                <p:cTn id="66" presetID="10" presetClass="entr" presetSubtype="0" fill="hold" grpId="0" nodeType="afterEffect">
                                  <p:stCondLst>
                                    <p:cond delay="0"/>
                                  </p:stCondLst>
                                  <p:childTnLst>
                                    <p:set>
                                      <p:cBhvr>
                                        <p:cTn id="67" dur="1" fill="hold">
                                          <p:stCondLst>
                                            <p:cond delay="0"/>
                                          </p:stCondLst>
                                        </p:cTn>
                                        <p:tgtEl>
                                          <p:spTgt spid="77"/>
                                        </p:tgtEl>
                                        <p:attrNameLst>
                                          <p:attrName>style.visibility</p:attrName>
                                        </p:attrNameLst>
                                      </p:cBhvr>
                                      <p:to>
                                        <p:strVal val="visible"/>
                                      </p:to>
                                    </p:set>
                                    <p:animEffect transition="in" filter="fade">
                                      <p:cBhvr>
                                        <p:cTn id="68"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6" grpId="0" animBg="1"/>
      <p:bldP spid="41" grpId="0" animBg="1"/>
      <p:bldP spid="6" grpId="0" animBg="1"/>
      <p:bldP spid="67" grpId="0" animBg="1"/>
      <p:bldP spid="68" grpId="0" animBg="1"/>
      <p:bldP spid="69" grpId="0" animBg="1"/>
      <p:bldP spid="70" grpId="0" animBg="1"/>
      <p:bldP spid="71" grpId="0" animBg="1"/>
      <p:bldP spid="74" grpId="0" animBg="1"/>
      <p:bldP spid="77"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1905</TotalTime>
  <Words>2004</Words>
  <Application>Microsoft Office PowerPoint</Application>
  <PresentationFormat>Widescreen</PresentationFormat>
  <Paragraphs>329</Paragraphs>
  <Slides>13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Anoxic SC Med</vt:lpstr>
      <vt:lpstr>Arial</vt:lpstr>
      <vt:lpstr>Calibri</vt:lpstr>
      <vt:lpstr>Calibri Light</vt:lpstr>
      <vt:lpstr>Cambria Math</vt:lpstr>
      <vt:lpstr>Digital-7 Mono</vt:lpstr>
      <vt:lpstr>Metropolis</vt:lpstr>
      <vt:lpstr>OCR A Extended</vt:lpstr>
      <vt:lpstr>Office Theme</vt:lpstr>
      <vt:lpstr>PowerPoint Presentation</vt:lpstr>
      <vt:lpstr>General application concept</vt:lpstr>
      <vt:lpstr>The Problem: Preserving Individual Privacy</vt:lpstr>
      <vt:lpstr>Privacy Guard #1</vt:lpstr>
      <vt:lpstr>Privacy Guard #2</vt:lpstr>
      <vt:lpstr>Privacy Guard #3</vt:lpstr>
      <vt:lpstr>Privacy Guard #4</vt:lpstr>
      <vt:lpstr>Infection Risk Check</vt:lpstr>
      <vt:lpstr>Architecture Overview</vt:lpstr>
      <vt:lpstr>Demo</vt:lpstr>
      <vt:lpstr>Outcomes</vt:lpstr>
      <vt:lpstr>Further Development Ideas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Ludo Levalleux</dc:creator>
  <cp:lastModifiedBy>Ludo Levalleux</cp:lastModifiedBy>
  <cp:revision>108</cp:revision>
  <dcterms:created xsi:type="dcterms:W3CDTF">2020-05-04T09:06:59Z</dcterms:created>
  <dcterms:modified xsi:type="dcterms:W3CDTF">2020-05-11T21:35:30Z</dcterms:modified>
</cp:coreProperties>
</file>